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0" r:id="rId4"/>
    <p:sldId id="266" r:id="rId5"/>
    <p:sldId id="258" r:id="rId6"/>
    <p:sldId id="259" r:id="rId7"/>
    <p:sldId id="267" r:id="rId8"/>
    <p:sldId id="268" r:id="rId9"/>
    <p:sldId id="269" r:id="rId10"/>
    <p:sldId id="276" r:id="rId11"/>
    <p:sldId id="270" r:id="rId12"/>
    <p:sldId id="271" r:id="rId13"/>
    <p:sldId id="272" r:id="rId14"/>
    <p:sldId id="273" r:id="rId15"/>
    <p:sldId id="280" r:id="rId16"/>
    <p:sldId id="281"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F1F101-76B5-48A3-9302-169ECEBBE360}" v="1" dt="2024-03-06T11:35:44.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D2FC2-46EB-4DAF-BA13-202BE804B26B}" type="datetimeFigureOut">
              <a:rPr lang="en-GB" smtClean="0"/>
              <a:t>07/03/2024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D36E9-A674-4A6D-931D-3FB674B508DA}" type="slidenum">
              <a:rPr lang="en-GB" smtClean="0"/>
              <a:t>‹#›</a:t>
            </a:fld>
            <a:endParaRPr lang="en-GB"/>
          </a:p>
        </p:txBody>
      </p:sp>
    </p:spTree>
    <p:extLst>
      <p:ext uri="{BB962C8B-B14F-4D97-AF65-F5344CB8AC3E}">
        <p14:creationId xmlns:p14="http://schemas.microsoft.com/office/powerpoint/2010/main" val="2015675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ehotline.org/identify-abuse/power-and-contro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Domestic abuse is not just physical violence, in fact sometimes it does not always include physical violence. </a:t>
            </a:r>
          </a:p>
          <a:p>
            <a:endParaRPr lang="en-GB" dirty="0"/>
          </a:p>
          <a:p>
            <a:r>
              <a:rPr lang="en-GB" dirty="0"/>
              <a:t>Resources</a:t>
            </a:r>
          </a:p>
          <a:p>
            <a:r>
              <a:rPr lang="en-GB" dirty="0">
                <a:hlinkClick r:id="rId3"/>
              </a:rPr>
              <a:t>Power and Control Wheel | The National Domestic Violence Hotline (thehotline.org)</a:t>
            </a:r>
            <a:endParaRPr lang="en-GB" dirty="0"/>
          </a:p>
          <a:p>
            <a:endParaRPr lang="en-GB" dirty="0"/>
          </a:p>
        </p:txBody>
      </p:sp>
      <p:sp>
        <p:nvSpPr>
          <p:cNvPr id="4" name="Slide Number Placeholder 3"/>
          <p:cNvSpPr>
            <a:spLocks noGrp="1"/>
          </p:cNvSpPr>
          <p:nvPr>
            <p:ph type="sldNum" sz="quarter" idx="5"/>
          </p:nvPr>
        </p:nvSpPr>
        <p:spPr/>
        <p:txBody>
          <a:bodyPr/>
          <a:lstStyle/>
          <a:p>
            <a:fld id="{EF38B63F-A28A-4F18-9008-57E56CEDC8D4}" type="slidenum">
              <a:rPr lang="en-GB" smtClean="0"/>
              <a:t>3</a:t>
            </a:fld>
            <a:endParaRPr lang="en-GB"/>
          </a:p>
        </p:txBody>
      </p:sp>
    </p:spTree>
    <p:extLst>
      <p:ext uri="{BB962C8B-B14F-4D97-AF65-F5344CB8AC3E}">
        <p14:creationId xmlns:p14="http://schemas.microsoft.com/office/powerpoint/2010/main" val="2469360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Cultural competence is crucial for several reasons: </a:t>
            </a:r>
          </a:p>
          <a:p>
            <a:r>
              <a:rPr lang="en-GB" dirty="0"/>
              <a:t>- </a:t>
            </a:r>
            <a:r>
              <a:rPr lang="en-GB" b="1" dirty="0"/>
              <a:t>Awareness of cultural factors </a:t>
            </a:r>
            <a:r>
              <a:rPr lang="en-GB" dirty="0"/>
              <a:t>(understanding how these factors can influence experience of survivors &amp; perpetrators. It acknowledges that </a:t>
            </a:r>
            <a:r>
              <a:rPr lang="en-GB" b="0" i="0" dirty="0">
                <a:solidFill>
                  <a:srgbClr val="4C4F66"/>
                </a:solidFill>
                <a:effectLst/>
                <a:latin typeface="Roboto" panose="02000000000000000000" pitchFamily="2" charset="0"/>
              </a:rPr>
              <a:t>cultural beliefs, norms, and practices can shape attitudes towards gender roles, power dynamics, and acceptable behaviours</a:t>
            </a:r>
            <a:r>
              <a:rPr lang="en-GB" dirty="0"/>
              <a:t>)</a:t>
            </a:r>
          </a:p>
          <a:p>
            <a:r>
              <a:rPr lang="en-GB" dirty="0"/>
              <a:t>- </a:t>
            </a:r>
            <a:r>
              <a:rPr lang="en-GB" b="1" dirty="0"/>
              <a:t>Effective communication </a:t>
            </a:r>
            <a:r>
              <a:rPr lang="en-GB" dirty="0"/>
              <a:t>(</a:t>
            </a:r>
            <a:r>
              <a:rPr lang="en-GB" b="0" i="0" dirty="0">
                <a:solidFill>
                  <a:srgbClr val="4C4F66"/>
                </a:solidFill>
                <a:effectLst/>
                <a:latin typeface="Roboto" panose="02000000000000000000" pitchFamily="2" charset="0"/>
              </a:rPr>
              <a:t>By understanding cultural nuances, language barriers, and non-verbal communication styles, professionals can ensure that survivors feel understood, validated, and supported. This facilitates trust-building and empowers survivors to seek help and disclose their experiences.)</a:t>
            </a:r>
          </a:p>
          <a:p>
            <a:r>
              <a:rPr lang="en-GB" b="0" i="0" dirty="0">
                <a:solidFill>
                  <a:srgbClr val="4C4F66"/>
                </a:solidFill>
                <a:effectLst/>
                <a:latin typeface="Roboto" panose="02000000000000000000" pitchFamily="2" charset="0"/>
              </a:rPr>
              <a:t>- </a:t>
            </a:r>
            <a:r>
              <a:rPr lang="en-GB" b="1" i="0" dirty="0">
                <a:solidFill>
                  <a:srgbClr val="4C4F66"/>
                </a:solidFill>
                <a:effectLst/>
                <a:latin typeface="Roboto" panose="02000000000000000000" pitchFamily="2" charset="0"/>
              </a:rPr>
              <a:t>Avoiding re-traumatisation </a:t>
            </a:r>
            <a:r>
              <a:rPr lang="en-GB" b="0" i="0" dirty="0">
                <a:solidFill>
                  <a:srgbClr val="4C4F66"/>
                </a:solidFill>
                <a:effectLst/>
                <a:latin typeface="Roboto" panose="02000000000000000000" pitchFamily="2" charset="0"/>
              </a:rPr>
              <a:t>(Cultural competence helps service providers avoid re-traumatisation by being sensitive to survivors’ cultural values, norms, and beliefs. This includes avoiding judgmental attitudes, understanding help-seeking </a:t>
            </a:r>
            <a:r>
              <a:rPr lang="en-GB" b="0" i="0" dirty="0" err="1">
                <a:solidFill>
                  <a:srgbClr val="4C4F66"/>
                </a:solidFill>
                <a:effectLst/>
                <a:latin typeface="Roboto" panose="02000000000000000000" pitchFamily="2" charset="0"/>
              </a:rPr>
              <a:t>behaviors</a:t>
            </a:r>
            <a:r>
              <a:rPr lang="en-GB" b="0" i="0" dirty="0">
                <a:solidFill>
                  <a:srgbClr val="4C4F66"/>
                </a:solidFill>
                <a:effectLst/>
                <a:latin typeface="Roboto" panose="02000000000000000000" pitchFamily="2" charset="0"/>
              </a:rPr>
              <a:t> within cultural contexts, and tailoring interventions to align with survivors’ cultural needs.)</a:t>
            </a:r>
          </a:p>
          <a:p>
            <a:r>
              <a:rPr lang="en-GB" b="0" i="0" dirty="0">
                <a:solidFill>
                  <a:srgbClr val="4C4F66"/>
                </a:solidFill>
                <a:effectLst/>
                <a:latin typeface="Roboto" panose="02000000000000000000" pitchFamily="2" charset="0"/>
              </a:rPr>
              <a:t>- </a:t>
            </a:r>
            <a:r>
              <a:rPr lang="en-GB" b="1" i="0" dirty="0">
                <a:solidFill>
                  <a:srgbClr val="4C4F66"/>
                </a:solidFill>
                <a:effectLst/>
                <a:latin typeface="Roboto" panose="02000000000000000000" pitchFamily="2" charset="0"/>
              </a:rPr>
              <a:t>Tailored intervention </a:t>
            </a:r>
            <a:r>
              <a:rPr lang="en-GB" b="0" i="0" dirty="0">
                <a:solidFill>
                  <a:srgbClr val="4C4F66"/>
                </a:solidFill>
                <a:effectLst/>
                <a:latin typeface="Roboto" panose="02000000000000000000" pitchFamily="2" charset="0"/>
              </a:rPr>
              <a:t>(Cultural competence allows for the development and implementation of interventions and prevention strategies that are relevant and effective for specific cultural communities. It recognises that a one-size-fits-all approach may not be suitable and that interventions should be adapted to address cultural barriers, promote community engagement, and respect diverse perspectives)</a:t>
            </a:r>
            <a:endParaRPr lang="en-GB" dirty="0"/>
          </a:p>
        </p:txBody>
      </p:sp>
      <p:sp>
        <p:nvSpPr>
          <p:cNvPr id="4" name="Slide Number Placeholder 3"/>
          <p:cNvSpPr>
            <a:spLocks noGrp="1"/>
          </p:cNvSpPr>
          <p:nvPr>
            <p:ph type="sldNum" sz="quarter" idx="5"/>
          </p:nvPr>
        </p:nvSpPr>
        <p:spPr/>
        <p:txBody>
          <a:bodyPr/>
          <a:lstStyle/>
          <a:p>
            <a:fld id="{EF38B63F-A28A-4F18-9008-57E56CEDC8D4}" type="slidenum">
              <a:rPr lang="en-GB" smtClean="0"/>
              <a:t>10</a:t>
            </a:fld>
            <a:endParaRPr lang="en-GB"/>
          </a:p>
        </p:txBody>
      </p:sp>
    </p:spTree>
    <p:extLst>
      <p:ext uri="{BB962C8B-B14F-4D97-AF65-F5344CB8AC3E}">
        <p14:creationId xmlns:p14="http://schemas.microsoft.com/office/powerpoint/2010/main" val="2461044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BAAB-2C01-1F62-8717-F00F7EC760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27FEB78-22A1-1193-AD83-5E971DEA32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A034A1E-35FF-8B61-51A5-7ED367ADD426}"/>
              </a:ext>
            </a:extLst>
          </p:cNvPr>
          <p:cNvSpPr>
            <a:spLocks noGrp="1"/>
          </p:cNvSpPr>
          <p:nvPr>
            <p:ph type="dt" sz="half" idx="10"/>
          </p:nvPr>
        </p:nvSpPr>
        <p:spPr/>
        <p:txBody>
          <a:bodyPr/>
          <a:lstStyle/>
          <a:p>
            <a:fld id="{6B987FC5-E364-4B8F-AD28-A0409019D6B6}" type="datetimeFigureOut">
              <a:rPr lang="en-GB" smtClean="0"/>
              <a:t>07/03/2024</a:t>
            </a:fld>
            <a:endParaRPr lang="en-GB"/>
          </a:p>
        </p:txBody>
      </p:sp>
      <p:sp>
        <p:nvSpPr>
          <p:cNvPr id="5" name="Footer Placeholder 4">
            <a:extLst>
              <a:ext uri="{FF2B5EF4-FFF2-40B4-BE49-F238E27FC236}">
                <a16:creationId xmlns:a16="http://schemas.microsoft.com/office/drawing/2014/main" id="{AD4CF41F-4E48-CBA8-1664-57057D9871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CD60E5-7CB3-F341-3D8B-E961821463AA}"/>
              </a:ext>
            </a:extLst>
          </p:cNvPr>
          <p:cNvSpPr>
            <a:spLocks noGrp="1"/>
          </p:cNvSpPr>
          <p:nvPr>
            <p:ph type="sldNum" sz="quarter" idx="12"/>
          </p:nvPr>
        </p:nvSpPr>
        <p:spPr/>
        <p:txBody>
          <a:bodyPr/>
          <a:lstStyle/>
          <a:p>
            <a:fld id="{C320E720-979B-4B2A-A66D-22FB123E9FA6}" type="slidenum">
              <a:rPr lang="en-GB" smtClean="0"/>
              <a:t>‹#›</a:t>
            </a:fld>
            <a:endParaRPr lang="en-GB"/>
          </a:p>
        </p:txBody>
      </p:sp>
    </p:spTree>
    <p:extLst>
      <p:ext uri="{BB962C8B-B14F-4D97-AF65-F5344CB8AC3E}">
        <p14:creationId xmlns:p14="http://schemas.microsoft.com/office/powerpoint/2010/main" val="31231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8378A-75B8-60B0-805F-690FB719F32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A09ACC-55E5-EB1D-5151-F6F5958016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97CBBC-1BBF-E609-31A1-BB2A7A53F4B0}"/>
              </a:ext>
            </a:extLst>
          </p:cNvPr>
          <p:cNvSpPr>
            <a:spLocks noGrp="1"/>
          </p:cNvSpPr>
          <p:nvPr>
            <p:ph type="dt" sz="half" idx="10"/>
          </p:nvPr>
        </p:nvSpPr>
        <p:spPr/>
        <p:txBody>
          <a:bodyPr/>
          <a:lstStyle/>
          <a:p>
            <a:fld id="{6B987FC5-E364-4B8F-AD28-A0409019D6B6}" type="datetimeFigureOut">
              <a:rPr lang="en-GB" smtClean="0"/>
              <a:t>07/03/2024</a:t>
            </a:fld>
            <a:endParaRPr lang="en-GB"/>
          </a:p>
        </p:txBody>
      </p:sp>
      <p:sp>
        <p:nvSpPr>
          <p:cNvPr id="5" name="Footer Placeholder 4">
            <a:extLst>
              <a:ext uri="{FF2B5EF4-FFF2-40B4-BE49-F238E27FC236}">
                <a16:creationId xmlns:a16="http://schemas.microsoft.com/office/drawing/2014/main" id="{7050F1A0-DB89-2B70-7CC4-2E24210255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C243FB-E95F-95CB-CB64-AB9223058FEB}"/>
              </a:ext>
            </a:extLst>
          </p:cNvPr>
          <p:cNvSpPr>
            <a:spLocks noGrp="1"/>
          </p:cNvSpPr>
          <p:nvPr>
            <p:ph type="sldNum" sz="quarter" idx="12"/>
          </p:nvPr>
        </p:nvSpPr>
        <p:spPr/>
        <p:txBody>
          <a:bodyPr/>
          <a:lstStyle/>
          <a:p>
            <a:fld id="{C320E720-979B-4B2A-A66D-22FB123E9FA6}" type="slidenum">
              <a:rPr lang="en-GB" smtClean="0"/>
              <a:t>‹#›</a:t>
            </a:fld>
            <a:endParaRPr lang="en-GB"/>
          </a:p>
        </p:txBody>
      </p:sp>
    </p:spTree>
    <p:extLst>
      <p:ext uri="{BB962C8B-B14F-4D97-AF65-F5344CB8AC3E}">
        <p14:creationId xmlns:p14="http://schemas.microsoft.com/office/powerpoint/2010/main" val="2168790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A6D4FC-B519-682A-DDCA-F364B73D15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F93BCE-788A-C3C0-974E-4F5D1F7852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7EA24B-9878-B7E2-99E8-4945807F36A8}"/>
              </a:ext>
            </a:extLst>
          </p:cNvPr>
          <p:cNvSpPr>
            <a:spLocks noGrp="1"/>
          </p:cNvSpPr>
          <p:nvPr>
            <p:ph type="dt" sz="half" idx="10"/>
          </p:nvPr>
        </p:nvSpPr>
        <p:spPr/>
        <p:txBody>
          <a:bodyPr/>
          <a:lstStyle/>
          <a:p>
            <a:fld id="{6B987FC5-E364-4B8F-AD28-A0409019D6B6}" type="datetimeFigureOut">
              <a:rPr lang="en-GB" smtClean="0"/>
              <a:t>07/03/2024</a:t>
            </a:fld>
            <a:endParaRPr lang="en-GB"/>
          </a:p>
        </p:txBody>
      </p:sp>
      <p:sp>
        <p:nvSpPr>
          <p:cNvPr id="5" name="Footer Placeholder 4">
            <a:extLst>
              <a:ext uri="{FF2B5EF4-FFF2-40B4-BE49-F238E27FC236}">
                <a16:creationId xmlns:a16="http://schemas.microsoft.com/office/drawing/2014/main" id="{12DBC460-87A2-1ECB-B81C-5CC41CB850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A7FE62-9CAB-137F-98E1-129F36655C5C}"/>
              </a:ext>
            </a:extLst>
          </p:cNvPr>
          <p:cNvSpPr>
            <a:spLocks noGrp="1"/>
          </p:cNvSpPr>
          <p:nvPr>
            <p:ph type="sldNum" sz="quarter" idx="12"/>
          </p:nvPr>
        </p:nvSpPr>
        <p:spPr/>
        <p:txBody>
          <a:bodyPr/>
          <a:lstStyle/>
          <a:p>
            <a:fld id="{C320E720-979B-4B2A-A66D-22FB123E9FA6}" type="slidenum">
              <a:rPr lang="en-GB" smtClean="0"/>
              <a:t>‹#›</a:t>
            </a:fld>
            <a:endParaRPr lang="en-GB"/>
          </a:p>
        </p:txBody>
      </p:sp>
    </p:spTree>
    <p:extLst>
      <p:ext uri="{BB962C8B-B14F-4D97-AF65-F5344CB8AC3E}">
        <p14:creationId xmlns:p14="http://schemas.microsoft.com/office/powerpoint/2010/main" val="359827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FC71-2C02-9AF7-B98C-1286846925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D81757-45D6-004A-3AE4-804EB889AE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A0E95E-282C-1815-544C-DFE5D471FF2B}"/>
              </a:ext>
            </a:extLst>
          </p:cNvPr>
          <p:cNvSpPr>
            <a:spLocks noGrp="1"/>
          </p:cNvSpPr>
          <p:nvPr>
            <p:ph type="dt" sz="half" idx="10"/>
          </p:nvPr>
        </p:nvSpPr>
        <p:spPr/>
        <p:txBody>
          <a:bodyPr/>
          <a:lstStyle/>
          <a:p>
            <a:fld id="{6B987FC5-E364-4B8F-AD28-A0409019D6B6}" type="datetimeFigureOut">
              <a:rPr lang="en-GB" smtClean="0"/>
              <a:t>07/03/2024</a:t>
            </a:fld>
            <a:endParaRPr lang="en-GB"/>
          </a:p>
        </p:txBody>
      </p:sp>
      <p:sp>
        <p:nvSpPr>
          <p:cNvPr id="5" name="Footer Placeholder 4">
            <a:extLst>
              <a:ext uri="{FF2B5EF4-FFF2-40B4-BE49-F238E27FC236}">
                <a16:creationId xmlns:a16="http://schemas.microsoft.com/office/drawing/2014/main" id="{FE442882-49BD-5709-3E62-AB0271823D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497261-EAB2-C1C1-3D40-DB4184E6FA7D}"/>
              </a:ext>
            </a:extLst>
          </p:cNvPr>
          <p:cNvSpPr>
            <a:spLocks noGrp="1"/>
          </p:cNvSpPr>
          <p:nvPr>
            <p:ph type="sldNum" sz="quarter" idx="12"/>
          </p:nvPr>
        </p:nvSpPr>
        <p:spPr/>
        <p:txBody>
          <a:bodyPr/>
          <a:lstStyle/>
          <a:p>
            <a:fld id="{C320E720-979B-4B2A-A66D-22FB123E9FA6}" type="slidenum">
              <a:rPr lang="en-GB" smtClean="0"/>
              <a:t>‹#›</a:t>
            </a:fld>
            <a:endParaRPr lang="en-GB"/>
          </a:p>
        </p:txBody>
      </p:sp>
    </p:spTree>
    <p:extLst>
      <p:ext uri="{BB962C8B-B14F-4D97-AF65-F5344CB8AC3E}">
        <p14:creationId xmlns:p14="http://schemas.microsoft.com/office/powerpoint/2010/main" val="3796905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BC70-C681-0A7E-DDF7-EEF2ABD8AB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132A9A-87A2-7C5E-3555-5C33210C6C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E4290D-66C5-E33D-65CC-3D1BF3CCD64D}"/>
              </a:ext>
            </a:extLst>
          </p:cNvPr>
          <p:cNvSpPr>
            <a:spLocks noGrp="1"/>
          </p:cNvSpPr>
          <p:nvPr>
            <p:ph type="dt" sz="half" idx="10"/>
          </p:nvPr>
        </p:nvSpPr>
        <p:spPr/>
        <p:txBody>
          <a:bodyPr/>
          <a:lstStyle/>
          <a:p>
            <a:fld id="{6B987FC5-E364-4B8F-AD28-A0409019D6B6}" type="datetimeFigureOut">
              <a:rPr lang="en-GB" smtClean="0"/>
              <a:t>07/03/2024</a:t>
            </a:fld>
            <a:endParaRPr lang="en-GB"/>
          </a:p>
        </p:txBody>
      </p:sp>
      <p:sp>
        <p:nvSpPr>
          <p:cNvPr id="5" name="Footer Placeholder 4">
            <a:extLst>
              <a:ext uri="{FF2B5EF4-FFF2-40B4-BE49-F238E27FC236}">
                <a16:creationId xmlns:a16="http://schemas.microsoft.com/office/drawing/2014/main" id="{7B09371D-CDBD-9CDA-CF22-294F5B6825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76DE74-59FD-2135-7F48-5EF225E9DB6F}"/>
              </a:ext>
            </a:extLst>
          </p:cNvPr>
          <p:cNvSpPr>
            <a:spLocks noGrp="1"/>
          </p:cNvSpPr>
          <p:nvPr>
            <p:ph type="sldNum" sz="quarter" idx="12"/>
          </p:nvPr>
        </p:nvSpPr>
        <p:spPr/>
        <p:txBody>
          <a:bodyPr/>
          <a:lstStyle/>
          <a:p>
            <a:fld id="{C320E720-979B-4B2A-A66D-22FB123E9FA6}" type="slidenum">
              <a:rPr lang="en-GB" smtClean="0"/>
              <a:t>‹#›</a:t>
            </a:fld>
            <a:endParaRPr lang="en-GB"/>
          </a:p>
        </p:txBody>
      </p:sp>
    </p:spTree>
    <p:extLst>
      <p:ext uri="{BB962C8B-B14F-4D97-AF65-F5344CB8AC3E}">
        <p14:creationId xmlns:p14="http://schemas.microsoft.com/office/powerpoint/2010/main" val="167867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93716-96AD-F587-8833-D238F8DDB4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A0CED5-50D9-5E55-25C3-CBB7AE6707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F69C2A-6A42-81B5-834C-672F3A300B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F201241-AA69-2A2A-A9F0-EA94458F2256}"/>
              </a:ext>
            </a:extLst>
          </p:cNvPr>
          <p:cNvSpPr>
            <a:spLocks noGrp="1"/>
          </p:cNvSpPr>
          <p:nvPr>
            <p:ph type="dt" sz="half" idx="10"/>
          </p:nvPr>
        </p:nvSpPr>
        <p:spPr/>
        <p:txBody>
          <a:bodyPr/>
          <a:lstStyle/>
          <a:p>
            <a:fld id="{6B987FC5-E364-4B8F-AD28-A0409019D6B6}" type="datetimeFigureOut">
              <a:rPr lang="en-GB" smtClean="0"/>
              <a:t>07/03/2024</a:t>
            </a:fld>
            <a:endParaRPr lang="en-GB"/>
          </a:p>
        </p:txBody>
      </p:sp>
      <p:sp>
        <p:nvSpPr>
          <p:cNvPr id="6" name="Footer Placeholder 5">
            <a:extLst>
              <a:ext uri="{FF2B5EF4-FFF2-40B4-BE49-F238E27FC236}">
                <a16:creationId xmlns:a16="http://schemas.microsoft.com/office/drawing/2014/main" id="{7CEF5660-2896-E0E1-DDEF-BC8203854E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E183A3-0712-2507-85D0-6FE29B699F07}"/>
              </a:ext>
            </a:extLst>
          </p:cNvPr>
          <p:cNvSpPr>
            <a:spLocks noGrp="1"/>
          </p:cNvSpPr>
          <p:nvPr>
            <p:ph type="sldNum" sz="quarter" idx="12"/>
          </p:nvPr>
        </p:nvSpPr>
        <p:spPr/>
        <p:txBody>
          <a:bodyPr/>
          <a:lstStyle/>
          <a:p>
            <a:fld id="{C320E720-979B-4B2A-A66D-22FB123E9FA6}" type="slidenum">
              <a:rPr lang="en-GB" smtClean="0"/>
              <a:t>‹#›</a:t>
            </a:fld>
            <a:endParaRPr lang="en-GB"/>
          </a:p>
        </p:txBody>
      </p:sp>
    </p:spTree>
    <p:extLst>
      <p:ext uri="{BB962C8B-B14F-4D97-AF65-F5344CB8AC3E}">
        <p14:creationId xmlns:p14="http://schemas.microsoft.com/office/powerpoint/2010/main" val="151330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3C7B-B470-36F2-9099-1182FDA607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2E9D3A-4BE7-B837-2CE8-3AB96C1A77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B9E355-3F9B-BEAC-E937-FC348CEDA0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7B666D-892F-FFAE-EEEB-BE7AEBFD36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FDFC17-E40B-B6A8-E35A-2F385650D3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47E1E13-6DB3-921D-4884-55A739DBDD5A}"/>
              </a:ext>
            </a:extLst>
          </p:cNvPr>
          <p:cNvSpPr>
            <a:spLocks noGrp="1"/>
          </p:cNvSpPr>
          <p:nvPr>
            <p:ph type="dt" sz="half" idx="10"/>
          </p:nvPr>
        </p:nvSpPr>
        <p:spPr/>
        <p:txBody>
          <a:bodyPr/>
          <a:lstStyle/>
          <a:p>
            <a:fld id="{6B987FC5-E364-4B8F-AD28-A0409019D6B6}" type="datetimeFigureOut">
              <a:rPr lang="en-GB" smtClean="0"/>
              <a:t>07/03/2024</a:t>
            </a:fld>
            <a:endParaRPr lang="en-GB"/>
          </a:p>
        </p:txBody>
      </p:sp>
      <p:sp>
        <p:nvSpPr>
          <p:cNvPr id="8" name="Footer Placeholder 7">
            <a:extLst>
              <a:ext uri="{FF2B5EF4-FFF2-40B4-BE49-F238E27FC236}">
                <a16:creationId xmlns:a16="http://schemas.microsoft.com/office/drawing/2014/main" id="{89D5202E-2B6F-2D70-BB2E-D3E048ABE0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58BFDA-CF22-591A-8C12-DD120A7574DF}"/>
              </a:ext>
            </a:extLst>
          </p:cNvPr>
          <p:cNvSpPr>
            <a:spLocks noGrp="1"/>
          </p:cNvSpPr>
          <p:nvPr>
            <p:ph type="sldNum" sz="quarter" idx="12"/>
          </p:nvPr>
        </p:nvSpPr>
        <p:spPr/>
        <p:txBody>
          <a:bodyPr/>
          <a:lstStyle/>
          <a:p>
            <a:fld id="{C320E720-979B-4B2A-A66D-22FB123E9FA6}" type="slidenum">
              <a:rPr lang="en-GB" smtClean="0"/>
              <a:t>‹#›</a:t>
            </a:fld>
            <a:endParaRPr lang="en-GB"/>
          </a:p>
        </p:txBody>
      </p:sp>
    </p:spTree>
    <p:extLst>
      <p:ext uri="{BB962C8B-B14F-4D97-AF65-F5344CB8AC3E}">
        <p14:creationId xmlns:p14="http://schemas.microsoft.com/office/powerpoint/2010/main" val="1249445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3DDBE-EA82-44B6-7D01-80D954FCF9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2914346-AD8F-490A-5D70-A1BBA2AE9760}"/>
              </a:ext>
            </a:extLst>
          </p:cNvPr>
          <p:cNvSpPr>
            <a:spLocks noGrp="1"/>
          </p:cNvSpPr>
          <p:nvPr>
            <p:ph type="dt" sz="half" idx="10"/>
          </p:nvPr>
        </p:nvSpPr>
        <p:spPr/>
        <p:txBody>
          <a:bodyPr/>
          <a:lstStyle/>
          <a:p>
            <a:fld id="{6B987FC5-E364-4B8F-AD28-A0409019D6B6}" type="datetimeFigureOut">
              <a:rPr lang="en-GB" smtClean="0"/>
              <a:t>07/03/2024</a:t>
            </a:fld>
            <a:endParaRPr lang="en-GB"/>
          </a:p>
        </p:txBody>
      </p:sp>
      <p:sp>
        <p:nvSpPr>
          <p:cNvPr id="4" name="Footer Placeholder 3">
            <a:extLst>
              <a:ext uri="{FF2B5EF4-FFF2-40B4-BE49-F238E27FC236}">
                <a16:creationId xmlns:a16="http://schemas.microsoft.com/office/drawing/2014/main" id="{7590B838-0E80-C79B-D6CB-198F7B54DF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363D75-E619-AE83-D889-7FB35EAAC5FE}"/>
              </a:ext>
            </a:extLst>
          </p:cNvPr>
          <p:cNvSpPr>
            <a:spLocks noGrp="1"/>
          </p:cNvSpPr>
          <p:nvPr>
            <p:ph type="sldNum" sz="quarter" idx="12"/>
          </p:nvPr>
        </p:nvSpPr>
        <p:spPr/>
        <p:txBody>
          <a:bodyPr/>
          <a:lstStyle/>
          <a:p>
            <a:fld id="{C320E720-979B-4B2A-A66D-22FB123E9FA6}" type="slidenum">
              <a:rPr lang="en-GB" smtClean="0"/>
              <a:t>‹#›</a:t>
            </a:fld>
            <a:endParaRPr lang="en-GB"/>
          </a:p>
        </p:txBody>
      </p:sp>
    </p:spTree>
    <p:extLst>
      <p:ext uri="{BB962C8B-B14F-4D97-AF65-F5344CB8AC3E}">
        <p14:creationId xmlns:p14="http://schemas.microsoft.com/office/powerpoint/2010/main" val="323342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CDBD8C-BDDB-262F-9F29-998C3B1085D9}"/>
              </a:ext>
            </a:extLst>
          </p:cNvPr>
          <p:cNvSpPr>
            <a:spLocks noGrp="1"/>
          </p:cNvSpPr>
          <p:nvPr>
            <p:ph type="dt" sz="half" idx="10"/>
          </p:nvPr>
        </p:nvSpPr>
        <p:spPr/>
        <p:txBody>
          <a:bodyPr/>
          <a:lstStyle/>
          <a:p>
            <a:fld id="{6B987FC5-E364-4B8F-AD28-A0409019D6B6}" type="datetimeFigureOut">
              <a:rPr lang="en-GB" smtClean="0"/>
              <a:t>07/03/2024</a:t>
            </a:fld>
            <a:endParaRPr lang="en-GB"/>
          </a:p>
        </p:txBody>
      </p:sp>
      <p:sp>
        <p:nvSpPr>
          <p:cNvPr id="3" name="Footer Placeholder 2">
            <a:extLst>
              <a:ext uri="{FF2B5EF4-FFF2-40B4-BE49-F238E27FC236}">
                <a16:creationId xmlns:a16="http://schemas.microsoft.com/office/drawing/2014/main" id="{EA6620EA-AC9A-8D87-0CD4-BE8F16FF1DC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740A61-C16B-18C5-4098-306CED95F73B}"/>
              </a:ext>
            </a:extLst>
          </p:cNvPr>
          <p:cNvSpPr>
            <a:spLocks noGrp="1"/>
          </p:cNvSpPr>
          <p:nvPr>
            <p:ph type="sldNum" sz="quarter" idx="12"/>
          </p:nvPr>
        </p:nvSpPr>
        <p:spPr/>
        <p:txBody>
          <a:bodyPr/>
          <a:lstStyle/>
          <a:p>
            <a:fld id="{C320E720-979B-4B2A-A66D-22FB123E9FA6}" type="slidenum">
              <a:rPr lang="en-GB" smtClean="0"/>
              <a:t>‹#›</a:t>
            </a:fld>
            <a:endParaRPr lang="en-GB"/>
          </a:p>
        </p:txBody>
      </p:sp>
    </p:spTree>
    <p:extLst>
      <p:ext uri="{BB962C8B-B14F-4D97-AF65-F5344CB8AC3E}">
        <p14:creationId xmlns:p14="http://schemas.microsoft.com/office/powerpoint/2010/main" val="203827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D121E-E64C-9479-8FB5-9385CB7038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FE72C3-2D0F-0E6F-09D2-046289AA3B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640A202-6754-148D-5BC8-4BCDA28AA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147EAF-8335-E3EC-40E1-C7D79972EB79}"/>
              </a:ext>
            </a:extLst>
          </p:cNvPr>
          <p:cNvSpPr>
            <a:spLocks noGrp="1"/>
          </p:cNvSpPr>
          <p:nvPr>
            <p:ph type="dt" sz="half" idx="10"/>
          </p:nvPr>
        </p:nvSpPr>
        <p:spPr/>
        <p:txBody>
          <a:bodyPr/>
          <a:lstStyle/>
          <a:p>
            <a:fld id="{6B987FC5-E364-4B8F-AD28-A0409019D6B6}" type="datetimeFigureOut">
              <a:rPr lang="en-GB" smtClean="0"/>
              <a:t>07/03/2024</a:t>
            </a:fld>
            <a:endParaRPr lang="en-GB"/>
          </a:p>
        </p:txBody>
      </p:sp>
      <p:sp>
        <p:nvSpPr>
          <p:cNvPr id="6" name="Footer Placeholder 5">
            <a:extLst>
              <a:ext uri="{FF2B5EF4-FFF2-40B4-BE49-F238E27FC236}">
                <a16:creationId xmlns:a16="http://schemas.microsoft.com/office/drawing/2014/main" id="{F9BFC884-5502-1ACA-6E34-A234B61D5A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478FBD-5206-754C-04B7-E3A75A242FC6}"/>
              </a:ext>
            </a:extLst>
          </p:cNvPr>
          <p:cNvSpPr>
            <a:spLocks noGrp="1"/>
          </p:cNvSpPr>
          <p:nvPr>
            <p:ph type="sldNum" sz="quarter" idx="12"/>
          </p:nvPr>
        </p:nvSpPr>
        <p:spPr/>
        <p:txBody>
          <a:bodyPr/>
          <a:lstStyle/>
          <a:p>
            <a:fld id="{C320E720-979B-4B2A-A66D-22FB123E9FA6}" type="slidenum">
              <a:rPr lang="en-GB" smtClean="0"/>
              <a:t>‹#›</a:t>
            </a:fld>
            <a:endParaRPr lang="en-GB"/>
          </a:p>
        </p:txBody>
      </p:sp>
    </p:spTree>
    <p:extLst>
      <p:ext uri="{BB962C8B-B14F-4D97-AF65-F5344CB8AC3E}">
        <p14:creationId xmlns:p14="http://schemas.microsoft.com/office/powerpoint/2010/main" val="1403526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2A8E5-3022-DE6D-7900-E74587D2A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F297C2-1F31-E087-E706-F2B20DC4CF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627A7C2-440C-EA19-77A0-B3DBDAD7DF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753CE5-2912-B295-EAAE-402C4AE44A96}"/>
              </a:ext>
            </a:extLst>
          </p:cNvPr>
          <p:cNvSpPr>
            <a:spLocks noGrp="1"/>
          </p:cNvSpPr>
          <p:nvPr>
            <p:ph type="dt" sz="half" idx="10"/>
          </p:nvPr>
        </p:nvSpPr>
        <p:spPr/>
        <p:txBody>
          <a:bodyPr/>
          <a:lstStyle/>
          <a:p>
            <a:fld id="{6B987FC5-E364-4B8F-AD28-A0409019D6B6}" type="datetimeFigureOut">
              <a:rPr lang="en-GB" smtClean="0"/>
              <a:t>07/03/2024</a:t>
            </a:fld>
            <a:endParaRPr lang="en-GB"/>
          </a:p>
        </p:txBody>
      </p:sp>
      <p:sp>
        <p:nvSpPr>
          <p:cNvPr id="6" name="Footer Placeholder 5">
            <a:extLst>
              <a:ext uri="{FF2B5EF4-FFF2-40B4-BE49-F238E27FC236}">
                <a16:creationId xmlns:a16="http://schemas.microsoft.com/office/drawing/2014/main" id="{82D8B2D4-5013-EBC1-7866-BC3A69E72E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2E7426-953E-401D-8910-322255D7971F}"/>
              </a:ext>
            </a:extLst>
          </p:cNvPr>
          <p:cNvSpPr>
            <a:spLocks noGrp="1"/>
          </p:cNvSpPr>
          <p:nvPr>
            <p:ph type="sldNum" sz="quarter" idx="12"/>
          </p:nvPr>
        </p:nvSpPr>
        <p:spPr/>
        <p:txBody>
          <a:bodyPr/>
          <a:lstStyle/>
          <a:p>
            <a:fld id="{C320E720-979B-4B2A-A66D-22FB123E9FA6}" type="slidenum">
              <a:rPr lang="en-GB" smtClean="0"/>
              <a:t>‹#›</a:t>
            </a:fld>
            <a:endParaRPr lang="en-GB"/>
          </a:p>
        </p:txBody>
      </p:sp>
    </p:spTree>
    <p:extLst>
      <p:ext uri="{BB962C8B-B14F-4D97-AF65-F5344CB8AC3E}">
        <p14:creationId xmlns:p14="http://schemas.microsoft.com/office/powerpoint/2010/main" val="3687343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843576-EA96-09F5-ED85-649B1BBE7A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995F3A-6B4B-9DCD-AD31-1191845EBB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368AA9-53D5-884F-8817-0DA31C423B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87FC5-E364-4B8F-AD28-A0409019D6B6}" type="datetimeFigureOut">
              <a:rPr lang="en-GB" smtClean="0"/>
              <a:t>07/03/2024</a:t>
            </a:fld>
            <a:endParaRPr lang="en-GB"/>
          </a:p>
        </p:txBody>
      </p:sp>
      <p:sp>
        <p:nvSpPr>
          <p:cNvPr id="5" name="Footer Placeholder 4">
            <a:extLst>
              <a:ext uri="{FF2B5EF4-FFF2-40B4-BE49-F238E27FC236}">
                <a16:creationId xmlns:a16="http://schemas.microsoft.com/office/drawing/2014/main" id="{324676D9-A6FC-D636-64F2-996C002B8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DAC2E4D-25D1-B06E-47BD-69F02EF81C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0E720-979B-4B2A-A66D-22FB123E9FA6}" type="slidenum">
              <a:rPr lang="en-GB" smtClean="0"/>
              <a:t>‹#›</a:t>
            </a:fld>
            <a:endParaRPr lang="en-GB"/>
          </a:p>
        </p:txBody>
      </p:sp>
    </p:spTree>
    <p:extLst>
      <p:ext uri="{BB962C8B-B14F-4D97-AF65-F5344CB8AC3E}">
        <p14:creationId xmlns:p14="http://schemas.microsoft.com/office/powerpoint/2010/main" val="1728755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safeguardingsolihull.org.uk/lscp/wp-content/uploads/sites/3/2022/12/Thresholds_Guidance_25Nov22-003.pdf" TargetMode="External"/><Relationship Id="rId2" Type="http://schemas.openxmlformats.org/officeDocument/2006/relationships/hyperlink" Target="https://bswaid.org/?gclid=EAIaIQobChMIv9CG3oLEgwMVWY9QBh2hDwpMEAAYASAAEgI-V_D_BwE" TargetMode="External"/><Relationship Id="rId1" Type="http://schemas.openxmlformats.org/officeDocument/2006/relationships/slideLayout" Target="../slideLayouts/slideLayout6.xml"/><Relationship Id="rId5" Type="http://schemas.openxmlformats.org/officeDocument/2006/relationships/hyperlink" Target="https://digital.solihull.gov.uk/ChildrensSocialWorkServiceReferral/" TargetMode="External"/><Relationship Id="rId4" Type="http://schemas.openxmlformats.org/officeDocument/2006/relationships/hyperlink" Target="file:///C:\Users\jemma.reidy\OneDrive%20-%20Solihull%20Council\Jem's%20docs\working%20files\DA%20Flowchart\DVRIM.pdf"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safeguardingsolihull.org.uk/"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olihull.gov.uk/crime-and-safety/Information-for-professionals" TargetMode="External"/><Relationship Id="rId2" Type="http://schemas.openxmlformats.org/officeDocument/2006/relationships/hyperlink" Target="https://www.solihull.gov.uk/crime-and-safety/domestic-abuse-directory" TargetMode="External"/><Relationship Id="rId1" Type="http://schemas.openxmlformats.org/officeDocument/2006/relationships/slideLayout" Target="../slideLayouts/slideLayout6.xml"/><Relationship Id="rId6" Type="http://schemas.openxmlformats.org/officeDocument/2006/relationships/hyperlink" Target="https://www.safeguardingsolihull.org.uk/ssab/" TargetMode="External"/><Relationship Id="rId5" Type="http://schemas.openxmlformats.org/officeDocument/2006/relationships/hyperlink" Target="https://www.safeguardingsolihull.org.uk/lscp/" TargetMode="External"/><Relationship Id="rId4" Type="http://schemas.openxmlformats.org/officeDocument/2006/relationships/hyperlink" Target="https://www.solihullcommunityhousing.org.uk/find-a-home/homelessness/the-duty-to-ref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s://forms.office.com/Pages/ResponsePage.aspx?id=rgObbdmfb06EmZuschoIFI3p_bzBLXNFh4OYW2Zvh_1URjVINkNTUFBLR1U2WENFMTEyUU4yVFhIQS4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safeguardingsolihull.org.uk/lscp/wp-content/uploads/sites/3/2023/02/Parental_conflict_with_spectrum-updated-Feb-2023.pdf"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EDBE2C5-4483-66A8-C46D-C721AA614C6E}"/>
              </a:ext>
            </a:extLst>
          </p:cNvPr>
          <p:cNvSpPr>
            <a:spLocks noGrp="1"/>
          </p:cNvSpPr>
          <p:nvPr>
            <p:ph type="ctrTitle"/>
          </p:nvPr>
        </p:nvSpPr>
        <p:spPr>
          <a:xfrm>
            <a:off x="3315031" y="1588654"/>
            <a:ext cx="5902860" cy="2305615"/>
          </a:xfrm>
        </p:spPr>
        <p:txBody>
          <a:bodyPr>
            <a:normAutofit/>
          </a:bodyPr>
          <a:lstStyle/>
          <a:p>
            <a:r>
              <a:rPr lang="en-GB" dirty="0"/>
              <a:t>Domestic Abuse</a:t>
            </a:r>
          </a:p>
        </p:txBody>
      </p:sp>
      <p:sp>
        <p:nvSpPr>
          <p:cNvPr id="3" name="Subtitle 2">
            <a:extLst>
              <a:ext uri="{FF2B5EF4-FFF2-40B4-BE49-F238E27FC236}">
                <a16:creationId xmlns:a16="http://schemas.microsoft.com/office/drawing/2014/main" id="{3489581C-984D-14F8-1FE5-A38AC9635C45}"/>
              </a:ext>
            </a:extLst>
          </p:cNvPr>
          <p:cNvSpPr>
            <a:spLocks noGrp="1"/>
          </p:cNvSpPr>
          <p:nvPr>
            <p:ph type="subTitle" idx="1"/>
          </p:nvPr>
        </p:nvSpPr>
        <p:spPr>
          <a:xfrm>
            <a:off x="3315031" y="4076802"/>
            <a:ext cx="5561938" cy="1534587"/>
          </a:xfrm>
        </p:spPr>
        <p:txBody>
          <a:bodyPr>
            <a:normAutofit/>
          </a:bodyPr>
          <a:lstStyle/>
          <a:p>
            <a:r>
              <a:rPr lang="en-GB" dirty="0"/>
              <a:t>Information &amp; Resources</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E808C31-0838-46DA-8D13-7B25CDF27B08}"/>
              </a:ext>
            </a:extLst>
          </p:cNvPr>
          <p:cNvPicPr>
            <a:picLocks noChangeAspect="1"/>
          </p:cNvPicPr>
          <p:nvPr/>
        </p:nvPicPr>
        <p:blipFill>
          <a:blip r:embed="rId2"/>
          <a:stretch>
            <a:fillRect/>
          </a:stretch>
        </p:blipFill>
        <p:spPr>
          <a:xfrm>
            <a:off x="3860738" y="1259537"/>
            <a:ext cx="4340257" cy="1719583"/>
          </a:xfrm>
          <a:prstGeom prst="rect">
            <a:avLst/>
          </a:prstGeom>
        </p:spPr>
      </p:pic>
    </p:spTree>
    <p:extLst>
      <p:ext uri="{BB962C8B-B14F-4D97-AF65-F5344CB8AC3E}">
        <p14:creationId xmlns:p14="http://schemas.microsoft.com/office/powerpoint/2010/main" val="1005178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4390326-5715-9AFE-FBAB-662B335D9CEB}"/>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kern="1200">
                <a:solidFill>
                  <a:schemeClr val="tx1"/>
                </a:solidFill>
                <a:latin typeface="+mj-lt"/>
                <a:ea typeface="+mj-ea"/>
                <a:cs typeface="+mj-cs"/>
              </a:rPr>
              <a:t>Cultural Competency – Additional Barriers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3A2D55B1-8D42-066C-C12E-5C4E62F6AD69}"/>
              </a:ext>
            </a:extLst>
          </p:cNvPr>
          <p:cNvSpPr txBox="1"/>
          <p:nvPr/>
        </p:nvSpPr>
        <p:spPr>
          <a:xfrm>
            <a:off x="2039814" y="1434906"/>
            <a:ext cx="9596475" cy="5423094"/>
          </a:xfrm>
          <a:prstGeom prst="rect">
            <a:avLst/>
          </a:prstGeom>
        </p:spPr>
        <p:txBody>
          <a:bodyPr vert="horz" lIns="91440" tIns="45720" rIns="91440" bIns="45720" rtlCol="0">
            <a:normAutofit/>
          </a:bodyPr>
          <a:lstStyle/>
          <a:p>
            <a:pPr>
              <a:lnSpc>
                <a:spcPct val="90000"/>
              </a:lnSpc>
              <a:spcAft>
                <a:spcPts val="600"/>
              </a:spcAft>
            </a:pPr>
            <a:r>
              <a:rPr lang="en-US" sz="1200" b="1" dirty="0"/>
              <a:t>Domestic abuse can be experienced by anyone regardless of their age, class, culture, disability, lifestyle, race or sexuality. </a:t>
            </a:r>
          </a:p>
          <a:p>
            <a:pPr indent="-228600">
              <a:lnSpc>
                <a:spcPct val="90000"/>
              </a:lnSpc>
              <a:spcAft>
                <a:spcPts val="600"/>
              </a:spcAft>
              <a:buFont typeface="Arial" panose="020B0604020202020204" pitchFamily="34" charset="0"/>
              <a:buChar char="•"/>
            </a:pPr>
            <a:endParaRPr lang="en-US" sz="1200" b="1" dirty="0"/>
          </a:p>
          <a:p>
            <a:pPr>
              <a:lnSpc>
                <a:spcPct val="90000"/>
              </a:lnSpc>
              <a:spcAft>
                <a:spcPts val="600"/>
              </a:spcAft>
            </a:pPr>
            <a:r>
              <a:rPr lang="en-US" sz="1200" b="1" dirty="0"/>
              <a:t>Minority Ethnic Groups </a:t>
            </a:r>
          </a:p>
          <a:p>
            <a:pPr marL="285750" indent="-228600">
              <a:lnSpc>
                <a:spcPct val="90000"/>
              </a:lnSpc>
              <a:spcAft>
                <a:spcPts val="600"/>
              </a:spcAft>
              <a:buFont typeface="Arial" panose="020B0604020202020204" pitchFamily="34" charset="0"/>
              <a:buChar char="•"/>
            </a:pPr>
            <a:r>
              <a:rPr lang="en-US" sz="1200" dirty="0"/>
              <a:t>Experiences of institutional racism &amp; unwilling to engage with service providers </a:t>
            </a:r>
          </a:p>
          <a:p>
            <a:pPr marL="285750" indent="-228600">
              <a:lnSpc>
                <a:spcPct val="90000"/>
              </a:lnSpc>
              <a:spcAft>
                <a:spcPts val="600"/>
              </a:spcAft>
              <a:buFont typeface="Arial" panose="020B0604020202020204" pitchFamily="34" charset="0"/>
              <a:buChar char="•"/>
            </a:pPr>
            <a:r>
              <a:rPr lang="en-US" sz="1200" dirty="0"/>
              <a:t>The impact of different cultural values that place additional pressure to remain in the home</a:t>
            </a:r>
          </a:p>
          <a:p>
            <a:pPr marL="285750" indent="-228600">
              <a:lnSpc>
                <a:spcPct val="90000"/>
              </a:lnSpc>
              <a:spcAft>
                <a:spcPts val="600"/>
              </a:spcAft>
              <a:buFont typeface="Arial" panose="020B0604020202020204" pitchFamily="34" charset="0"/>
              <a:buChar char="•"/>
            </a:pPr>
            <a:r>
              <a:rPr lang="en-US" sz="1200" dirty="0"/>
              <a:t>Impact of immigration law / fear of deportation</a:t>
            </a:r>
          </a:p>
          <a:p>
            <a:pPr marL="285750" indent="-228600">
              <a:lnSpc>
                <a:spcPct val="90000"/>
              </a:lnSpc>
              <a:spcAft>
                <a:spcPts val="600"/>
              </a:spcAft>
              <a:buFont typeface="Arial" panose="020B0604020202020204" pitchFamily="34" charset="0"/>
              <a:buChar char="•"/>
            </a:pPr>
            <a:r>
              <a:rPr lang="en-US" sz="1200" dirty="0"/>
              <a:t>Fear of further persecution from family or community members </a:t>
            </a:r>
          </a:p>
          <a:p>
            <a:pPr marL="285750" indent="-228600">
              <a:lnSpc>
                <a:spcPct val="90000"/>
              </a:lnSpc>
              <a:spcAft>
                <a:spcPts val="600"/>
              </a:spcAft>
              <a:buFont typeface="Arial" panose="020B0604020202020204" pitchFamily="34" charset="0"/>
              <a:buChar char="•"/>
            </a:pPr>
            <a:r>
              <a:rPr lang="en-US" sz="1200" dirty="0"/>
              <a:t>Language barriers </a:t>
            </a:r>
          </a:p>
          <a:p>
            <a:pPr indent="-228600">
              <a:lnSpc>
                <a:spcPct val="90000"/>
              </a:lnSpc>
              <a:spcAft>
                <a:spcPts val="600"/>
              </a:spcAft>
              <a:buFont typeface="Arial" panose="020B0604020202020204" pitchFamily="34" charset="0"/>
              <a:buChar char="•"/>
            </a:pPr>
            <a:endParaRPr lang="en-US" sz="1200" dirty="0"/>
          </a:p>
          <a:p>
            <a:pPr>
              <a:lnSpc>
                <a:spcPct val="90000"/>
              </a:lnSpc>
              <a:spcAft>
                <a:spcPts val="600"/>
              </a:spcAft>
            </a:pPr>
            <a:r>
              <a:rPr lang="en-US" sz="1200" b="1" dirty="0"/>
              <a:t>Disability </a:t>
            </a:r>
          </a:p>
          <a:p>
            <a:pPr marL="285750" indent="-228600">
              <a:lnSpc>
                <a:spcPct val="90000"/>
              </a:lnSpc>
              <a:spcAft>
                <a:spcPts val="600"/>
              </a:spcAft>
              <a:buFont typeface="Arial" panose="020B0604020202020204" pitchFamily="34" charset="0"/>
              <a:buChar char="•"/>
            </a:pPr>
            <a:r>
              <a:rPr lang="en-US" sz="1200" dirty="0"/>
              <a:t>Issues accessing services </a:t>
            </a:r>
          </a:p>
          <a:p>
            <a:pPr marL="285750" indent="-228600">
              <a:lnSpc>
                <a:spcPct val="90000"/>
              </a:lnSpc>
              <a:spcAft>
                <a:spcPts val="600"/>
              </a:spcAft>
              <a:buFont typeface="Arial" panose="020B0604020202020204" pitchFamily="34" charset="0"/>
              <a:buChar char="•"/>
            </a:pPr>
            <a:r>
              <a:rPr lang="en-US" sz="1200" dirty="0"/>
              <a:t>Issues arising from partner who is also their carer </a:t>
            </a:r>
          </a:p>
          <a:p>
            <a:pPr indent="-228600">
              <a:lnSpc>
                <a:spcPct val="90000"/>
              </a:lnSpc>
              <a:spcAft>
                <a:spcPts val="600"/>
              </a:spcAft>
              <a:buFont typeface="Arial" panose="020B0604020202020204" pitchFamily="34" charset="0"/>
              <a:buChar char="•"/>
            </a:pPr>
            <a:endParaRPr lang="en-US" sz="1200" b="1" dirty="0"/>
          </a:p>
          <a:p>
            <a:pPr>
              <a:lnSpc>
                <a:spcPct val="90000"/>
              </a:lnSpc>
              <a:spcAft>
                <a:spcPts val="600"/>
              </a:spcAft>
            </a:pPr>
            <a:r>
              <a:rPr lang="en-US" sz="1200" b="1" dirty="0"/>
              <a:t>LGBTQ+</a:t>
            </a:r>
          </a:p>
          <a:p>
            <a:pPr marL="285750" indent="-228600">
              <a:lnSpc>
                <a:spcPct val="90000"/>
              </a:lnSpc>
              <a:spcAft>
                <a:spcPts val="600"/>
              </a:spcAft>
              <a:buFont typeface="Arial" panose="020B0604020202020204" pitchFamily="34" charset="0"/>
              <a:buChar char="•"/>
            </a:pPr>
            <a:r>
              <a:rPr lang="en-US" sz="1200" dirty="0"/>
              <a:t>Discrimination</a:t>
            </a:r>
          </a:p>
          <a:p>
            <a:pPr indent="-228600">
              <a:lnSpc>
                <a:spcPct val="90000"/>
              </a:lnSpc>
              <a:spcAft>
                <a:spcPts val="600"/>
              </a:spcAft>
              <a:buFont typeface="Arial" panose="020B0604020202020204" pitchFamily="34" charset="0"/>
              <a:buChar char="•"/>
            </a:pPr>
            <a:endParaRPr lang="en-US" sz="1200" dirty="0"/>
          </a:p>
          <a:p>
            <a:pPr>
              <a:lnSpc>
                <a:spcPct val="90000"/>
              </a:lnSpc>
              <a:spcAft>
                <a:spcPts val="600"/>
              </a:spcAft>
            </a:pPr>
            <a:r>
              <a:rPr lang="en-US" sz="1200" b="1" dirty="0"/>
              <a:t>Older Survivors </a:t>
            </a:r>
          </a:p>
          <a:p>
            <a:pPr marL="285750" indent="-228600">
              <a:lnSpc>
                <a:spcPct val="90000"/>
              </a:lnSpc>
              <a:spcAft>
                <a:spcPts val="600"/>
              </a:spcAft>
              <a:buFont typeface="Arial" panose="020B0604020202020204" pitchFamily="34" charset="0"/>
              <a:buChar char="•"/>
            </a:pPr>
            <a:r>
              <a:rPr lang="en-US" sz="1200" dirty="0"/>
              <a:t>Longevity of abuse</a:t>
            </a:r>
          </a:p>
          <a:p>
            <a:pPr marL="285750" indent="-228600">
              <a:lnSpc>
                <a:spcPct val="90000"/>
              </a:lnSpc>
              <a:spcAft>
                <a:spcPts val="600"/>
              </a:spcAft>
              <a:buFont typeface="Arial" panose="020B0604020202020204" pitchFamily="34" charset="0"/>
              <a:buChar char="•"/>
            </a:pPr>
            <a:r>
              <a:rPr lang="en-US" sz="1200" dirty="0"/>
              <a:t>Fear of not being believed due to the assumption that older people will be free from abuse </a:t>
            </a:r>
          </a:p>
          <a:p>
            <a:pPr indent="-228600">
              <a:lnSpc>
                <a:spcPct val="90000"/>
              </a:lnSpc>
              <a:spcAft>
                <a:spcPts val="600"/>
              </a:spcAft>
              <a:buFont typeface="Arial" panose="020B0604020202020204" pitchFamily="34" charset="0"/>
              <a:buChar char="•"/>
            </a:pPr>
            <a:endParaRPr lang="en-US" sz="1000" dirty="0"/>
          </a:p>
        </p:txBody>
      </p:sp>
    </p:spTree>
    <p:extLst>
      <p:ext uri="{BB962C8B-B14F-4D97-AF65-F5344CB8AC3E}">
        <p14:creationId xmlns:p14="http://schemas.microsoft.com/office/powerpoint/2010/main" val="803160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C413-123C-0A2F-5A05-2B218269B7A6}"/>
              </a:ext>
            </a:extLst>
          </p:cNvPr>
          <p:cNvSpPr>
            <a:spLocks noGrp="1"/>
          </p:cNvSpPr>
          <p:nvPr>
            <p:ph type="title"/>
          </p:nvPr>
        </p:nvSpPr>
        <p:spPr>
          <a:xfrm>
            <a:off x="571791" y="251670"/>
            <a:ext cx="10515600" cy="1399825"/>
          </a:xfrm>
        </p:spPr>
        <p:txBody>
          <a:bodyPr>
            <a:normAutofit/>
          </a:bodyPr>
          <a:lstStyle/>
          <a:p>
            <a:r>
              <a:rPr lang="en-GB" sz="4400" b="1" u="sng" dirty="0"/>
              <a:t>Leaving an abusive relationship is often the most dangerous time for a survivor</a:t>
            </a:r>
          </a:p>
        </p:txBody>
      </p:sp>
      <p:sp>
        <p:nvSpPr>
          <p:cNvPr id="3" name="Text Placeholder 2">
            <a:extLst>
              <a:ext uri="{FF2B5EF4-FFF2-40B4-BE49-F238E27FC236}">
                <a16:creationId xmlns:a16="http://schemas.microsoft.com/office/drawing/2014/main" id="{4E07E59A-86F8-109A-DBF2-4BDE32A4A4D8}"/>
              </a:ext>
            </a:extLst>
          </p:cNvPr>
          <p:cNvSpPr>
            <a:spLocks noGrp="1"/>
          </p:cNvSpPr>
          <p:nvPr>
            <p:ph type="body" idx="1"/>
          </p:nvPr>
        </p:nvSpPr>
        <p:spPr>
          <a:xfrm>
            <a:off x="680848" y="1752644"/>
            <a:ext cx="10515600" cy="1082835"/>
          </a:xfrm>
        </p:spPr>
        <p:txBody>
          <a:bodyPr/>
          <a:lstStyle/>
          <a:p>
            <a:r>
              <a:rPr lang="en-GB" sz="2400" b="1" dirty="0">
                <a:solidFill>
                  <a:schemeClr val="tx1"/>
                </a:solidFill>
              </a:rPr>
              <a:t>MYTH: “If it was that bad, they would leave”. </a:t>
            </a:r>
            <a:r>
              <a:rPr lang="en-GB" sz="2400" dirty="0">
                <a:solidFill>
                  <a:schemeClr val="tx1"/>
                </a:solidFill>
              </a:rPr>
              <a:t>There are many reasons it is hard for a survivor to leave, ranging from practical to emotional, which is often part of the abuse:</a:t>
            </a:r>
          </a:p>
          <a:p>
            <a:endParaRPr lang="en-GB" dirty="0"/>
          </a:p>
        </p:txBody>
      </p:sp>
      <p:sp>
        <p:nvSpPr>
          <p:cNvPr id="4" name="TextBox 3">
            <a:extLst>
              <a:ext uri="{FF2B5EF4-FFF2-40B4-BE49-F238E27FC236}">
                <a16:creationId xmlns:a16="http://schemas.microsoft.com/office/drawing/2014/main" id="{3270257F-3973-E4C2-DAD5-0626C466DD15}"/>
              </a:ext>
            </a:extLst>
          </p:cNvPr>
          <p:cNvSpPr txBox="1"/>
          <p:nvPr/>
        </p:nvSpPr>
        <p:spPr>
          <a:xfrm>
            <a:off x="680848" y="2794015"/>
            <a:ext cx="4990110" cy="3754874"/>
          </a:xfrm>
          <a:prstGeom prst="rect">
            <a:avLst/>
          </a:prstGeom>
          <a:noFill/>
        </p:spPr>
        <p:txBody>
          <a:bodyPr wrap="square" rtlCol="0">
            <a:spAutoFit/>
          </a:bodyPr>
          <a:lstStyle/>
          <a:p>
            <a:r>
              <a:rPr lang="en-GB" sz="1400" b="1" dirty="0"/>
              <a:t>Economic dependence</a:t>
            </a:r>
          </a:p>
          <a:p>
            <a:r>
              <a:rPr lang="en-GB" sz="1400" dirty="0"/>
              <a:t>The abuser may control the finances or be the sole source of finances for the family, they may have also destroyed the survivor’s credit / any savings and they may have forced joint accounts or joint benefit claims. </a:t>
            </a:r>
          </a:p>
          <a:p>
            <a:r>
              <a:rPr lang="en-GB" sz="1400" b="1" dirty="0"/>
              <a:t>Staying because of the children</a:t>
            </a:r>
          </a:p>
          <a:p>
            <a:r>
              <a:rPr lang="en-GB" sz="1400" dirty="0"/>
              <a:t>Survivors often fear for their children’s safety because the abuser has threatened to hurt them if they leave. They may also have custody concerns if the abuser gains custody or be fearful of uprooting their children. They may also be fearful of losing contact with step-children.</a:t>
            </a:r>
          </a:p>
          <a:p>
            <a:r>
              <a:rPr lang="en-GB" sz="1400" b="1" dirty="0"/>
              <a:t>Fear of reprisals</a:t>
            </a:r>
          </a:p>
          <a:p>
            <a:r>
              <a:rPr lang="en-GB" sz="1400" dirty="0"/>
              <a:t>Survivors have often experienced multiple threats and will be fearful of retaliation, of being killed, of the abuser hurting loved ones, of being stalked, or not being believed. Physical harm may have already occurred if the survivor has attempted to leave before. </a:t>
            </a:r>
          </a:p>
        </p:txBody>
      </p:sp>
      <p:sp>
        <p:nvSpPr>
          <p:cNvPr id="5" name="TextBox 4">
            <a:extLst>
              <a:ext uri="{FF2B5EF4-FFF2-40B4-BE49-F238E27FC236}">
                <a16:creationId xmlns:a16="http://schemas.microsoft.com/office/drawing/2014/main" id="{1FAE9CCD-5370-6DE2-F02A-502EAE8FC950}"/>
              </a:ext>
            </a:extLst>
          </p:cNvPr>
          <p:cNvSpPr txBox="1"/>
          <p:nvPr/>
        </p:nvSpPr>
        <p:spPr>
          <a:xfrm>
            <a:off x="5829591" y="2794015"/>
            <a:ext cx="6442745" cy="3323987"/>
          </a:xfrm>
          <a:prstGeom prst="rect">
            <a:avLst/>
          </a:prstGeom>
          <a:noFill/>
        </p:spPr>
        <p:txBody>
          <a:bodyPr wrap="square" rtlCol="0">
            <a:spAutoFit/>
          </a:bodyPr>
          <a:lstStyle/>
          <a:p>
            <a:r>
              <a:rPr lang="en-GB" sz="1400" b="1" dirty="0"/>
              <a:t>Lack of knowledge and access to help</a:t>
            </a:r>
          </a:p>
          <a:p>
            <a:r>
              <a:rPr lang="en-GB" sz="1400" dirty="0"/>
              <a:t>The survivor may not be aware of organisations that can help, or have the resources to access these (transportation, telephone, internet, etc.) There may also be problems to access such as language barriers or disability. </a:t>
            </a:r>
          </a:p>
          <a:p>
            <a:r>
              <a:rPr lang="en-GB" sz="1400" b="1" dirty="0"/>
              <a:t>Social isolation</a:t>
            </a:r>
          </a:p>
          <a:p>
            <a:r>
              <a:rPr lang="en-GB" sz="1400" dirty="0"/>
              <a:t>Abusers often isolate survivors from friends, family, community support, and resources which often includes monitoring of a survivor’s movements, texts, emails, social media, phone calls and spending. The survivor may feel shame and unable to disclose the abuse. </a:t>
            </a:r>
          </a:p>
          <a:p>
            <a:r>
              <a:rPr lang="en-GB" sz="1400" b="1" dirty="0"/>
              <a:t>Accommodation</a:t>
            </a:r>
          </a:p>
          <a:p>
            <a:r>
              <a:rPr lang="en-GB" sz="1400" dirty="0"/>
              <a:t>The survivor may need to leave their home for safety and have no access to alternative accommodation. They may have to make the decision to move to another area for safety, away from their support network &amp; needing to start everything over.</a:t>
            </a:r>
          </a:p>
          <a:p>
            <a:r>
              <a:rPr lang="en-GB" sz="1400" b="1" dirty="0"/>
              <a:t>Deportation</a:t>
            </a:r>
          </a:p>
          <a:p>
            <a:r>
              <a:rPr lang="en-GB" sz="1400" dirty="0"/>
              <a:t>Survivors may fear deportation without their partner’s support.</a:t>
            </a:r>
          </a:p>
        </p:txBody>
      </p:sp>
      <p:cxnSp>
        <p:nvCxnSpPr>
          <p:cNvPr id="7" name="Straight Connector 6">
            <a:extLst>
              <a:ext uri="{FF2B5EF4-FFF2-40B4-BE49-F238E27FC236}">
                <a16:creationId xmlns:a16="http://schemas.microsoft.com/office/drawing/2014/main" id="{C5DAB9D3-AD62-CE70-5711-E077FCD628B3}"/>
              </a:ext>
            </a:extLst>
          </p:cNvPr>
          <p:cNvCxnSpPr/>
          <p:nvPr/>
        </p:nvCxnSpPr>
        <p:spPr>
          <a:xfrm>
            <a:off x="5729681" y="2726422"/>
            <a:ext cx="0" cy="3892492"/>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77417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BE74CB-173C-DB11-87D6-5666CBEEB85F}"/>
              </a:ext>
            </a:extLst>
          </p:cNvPr>
          <p:cNvSpPr>
            <a:spLocks noGrp="1"/>
          </p:cNvSpPr>
          <p:nvPr>
            <p:ph type="title"/>
          </p:nvPr>
        </p:nvSpPr>
        <p:spPr>
          <a:xfrm>
            <a:off x="9169167" y="1275127"/>
            <a:ext cx="2568366" cy="3594053"/>
          </a:xfrm>
        </p:spPr>
        <p:txBody>
          <a:bodyPr vert="horz" lIns="91440" tIns="45720" rIns="91440" bIns="45720" rtlCol="0" anchor="ctr">
            <a:normAutofit fontScale="90000"/>
          </a:bodyPr>
          <a:lstStyle/>
          <a:p>
            <a:r>
              <a:rPr lang="en-US" sz="3700" b="1" kern="1200" dirty="0">
                <a:solidFill>
                  <a:schemeClr val="tx1"/>
                </a:solidFill>
                <a:latin typeface="+mj-lt"/>
                <a:ea typeface="+mj-ea"/>
                <a:cs typeface="+mj-cs"/>
              </a:rPr>
              <a:t>Professional Response to an Adult Victim’s Disclosure of Domestic Abuse</a:t>
            </a:r>
          </a:p>
        </p:txBody>
      </p:sp>
      <p:sp>
        <p:nvSpPr>
          <p:cNvPr id="10" name="Rectangle 9">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6C46A21-9261-A520-7416-152857274A74}"/>
              </a:ext>
            </a:extLst>
          </p:cNvPr>
          <p:cNvPicPr>
            <a:picLocks noChangeAspect="1"/>
          </p:cNvPicPr>
          <p:nvPr/>
        </p:nvPicPr>
        <p:blipFill>
          <a:blip r:embed="rId2"/>
          <a:stretch>
            <a:fillRect/>
          </a:stretch>
        </p:blipFill>
        <p:spPr>
          <a:xfrm>
            <a:off x="613256" y="858525"/>
            <a:ext cx="7472267" cy="5211906"/>
          </a:xfrm>
          <a:prstGeom prst="rect">
            <a:avLst/>
          </a:prstGeom>
        </p:spPr>
      </p:pic>
      <p:sp>
        <p:nvSpPr>
          <p:cNvPr id="14" name="Rectangle 13">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238B942-1260-428B-516D-272071BBA67F}"/>
              </a:ext>
            </a:extLst>
          </p:cNvPr>
          <p:cNvSpPr txBox="1"/>
          <p:nvPr/>
        </p:nvSpPr>
        <p:spPr>
          <a:xfrm>
            <a:off x="9647339" y="4869180"/>
            <a:ext cx="1931405" cy="1754326"/>
          </a:xfrm>
          <a:prstGeom prst="rect">
            <a:avLst/>
          </a:prstGeom>
          <a:noFill/>
        </p:spPr>
        <p:txBody>
          <a:bodyPr wrap="square" rtlCol="0">
            <a:spAutoFit/>
          </a:bodyPr>
          <a:lstStyle/>
          <a:p>
            <a:r>
              <a:rPr lang="en-GB" sz="1800" dirty="0"/>
              <a:t>Adapted from “The Advocacy Wheel” developed by the Domestic Violence Project</a:t>
            </a:r>
          </a:p>
          <a:p>
            <a:endParaRPr lang="en-GB" dirty="0"/>
          </a:p>
        </p:txBody>
      </p:sp>
    </p:spTree>
    <p:extLst>
      <p:ext uri="{BB962C8B-B14F-4D97-AF65-F5344CB8AC3E}">
        <p14:creationId xmlns:p14="http://schemas.microsoft.com/office/powerpoint/2010/main" val="2221604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22267-599C-1D0D-92E8-3782F5B58FDB}"/>
              </a:ext>
            </a:extLst>
          </p:cNvPr>
          <p:cNvSpPr>
            <a:spLocks noGrp="1"/>
          </p:cNvSpPr>
          <p:nvPr>
            <p:ph type="title"/>
          </p:nvPr>
        </p:nvSpPr>
        <p:spPr>
          <a:xfrm>
            <a:off x="838199" y="339421"/>
            <a:ext cx="10515600" cy="1325563"/>
          </a:xfrm>
        </p:spPr>
        <p:txBody>
          <a:bodyPr/>
          <a:lstStyle/>
          <a:p>
            <a:r>
              <a:rPr lang="en-GB" b="1" u="sng" dirty="0"/>
              <a:t>Domestic Abuse Pathway</a:t>
            </a:r>
            <a:r>
              <a:rPr lang="en-GB" dirty="0"/>
              <a:t>			</a:t>
            </a:r>
          </a:p>
        </p:txBody>
      </p:sp>
      <p:sp>
        <p:nvSpPr>
          <p:cNvPr id="7" name="TextBox 6">
            <a:extLst>
              <a:ext uri="{FF2B5EF4-FFF2-40B4-BE49-F238E27FC236}">
                <a16:creationId xmlns:a16="http://schemas.microsoft.com/office/drawing/2014/main" id="{CCE0FF77-9EAE-EA13-612A-8D8C750D0E5D}"/>
              </a:ext>
            </a:extLst>
          </p:cNvPr>
          <p:cNvSpPr txBox="1"/>
          <p:nvPr/>
        </p:nvSpPr>
        <p:spPr>
          <a:xfrm>
            <a:off x="1496736" y="1616429"/>
            <a:ext cx="4219662" cy="369332"/>
          </a:xfrm>
          <a:prstGeom prst="rect">
            <a:avLst/>
          </a:prstGeom>
          <a:noFill/>
          <a:ln w="12700">
            <a:solidFill>
              <a:schemeClr val="accent2"/>
            </a:solidFill>
          </a:ln>
        </p:spPr>
        <p:txBody>
          <a:bodyPr wrap="square" rtlCol="0">
            <a:spAutoFit/>
          </a:bodyPr>
          <a:lstStyle/>
          <a:p>
            <a:r>
              <a:rPr lang="en-GB" dirty="0"/>
              <a:t>You receive a disclosure of domestic abuse</a:t>
            </a:r>
          </a:p>
        </p:txBody>
      </p:sp>
      <p:sp>
        <p:nvSpPr>
          <p:cNvPr id="8" name="TextBox 7">
            <a:extLst>
              <a:ext uri="{FF2B5EF4-FFF2-40B4-BE49-F238E27FC236}">
                <a16:creationId xmlns:a16="http://schemas.microsoft.com/office/drawing/2014/main" id="{04B56869-F66B-6283-C371-D3439BA5CBC9}"/>
              </a:ext>
            </a:extLst>
          </p:cNvPr>
          <p:cNvSpPr txBox="1"/>
          <p:nvPr/>
        </p:nvSpPr>
        <p:spPr>
          <a:xfrm>
            <a:off x="249999" y="2190290"/>
            <a:ext cx="2390862" cy="2308324"/>
          </a:xfrm>
          <a:prstGeom prst="rect">
            <a:avLst/>
          </a:prstGeom>
          <a:noFill/>
          <a:ln w="28575">
            <a:solidFill>
              <a:srgbClr val="FF0000"/>
            </a:solidFill>
          </a:ln>
        </p:spPr>
        <p:txBody>
          <a:bodyPr wrap="square" rtlCol="0">
            <a:spAutoFit/>
          </a:bodyPr>
          <a:lstStyle/>
          <a:p>
            <a:r>
              <a:rPr lang="en-GB" sz="1600" dirty="0"/>
              <a:t>Are you concerned there is </a:t>
            </a:r>
            <a:r>
              <a:rPr lang="en-GB" sz="1600" b="1" dirty="0"/>
              <a:t>immediate risk </a:t>
            </a:r>
            <a:r>
              <a:rPr lang="en-GB" sz="1600" dirty="0"/>
              <a:t>to life, limb or property of either the individual disclosing, other vulnerable parties (such as children) or the wider community (e.g. from a firearm? ) </a:t>
            </a:r>
            <a:r>
              <a:rPr lang="en-GB" sz="1600" b="1" dirty="0"/>
              <a:t>Contact the police 999</a:t>
            </a:r>
          </a:p>
        </p:txBody>
      </p:sp>
      <p:cxnSp>
        <p:nvCxnSpPr>
          <p:cNvPr id="18" name="Connector: Elbow 17">
            <a:extLst>
              <a:ext uri="{FF2B5EF4-FFF2-40B4-BE49-F238E27FC236}">
                <a16:creationId xmlns:a16="http://schemas.microsoft.com/office/drawing/2014/main" id="{88599C73-9C45-9CE0-97A1-6FC02161C14E}"/>
              </a:ext>
            </a:extLst>
          </p:cNvPr>
          <p:cNvCxnSpPr>
            <a:cxnSpLocks/>
            <a:stCxn id="7" idx="1"/>
          </p:cNvCxnSpPr>
          <p:nvPr/>
        </p:nvCxnSpPr>
        <p:spPr>
          <a:xfrm rot="10800000" flipV="1">
            <a:off x="1107348" y="1801095"/>
            <a:ext cx="389389" cy="39241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22" name="TextBox 21">
            <a:extLst>
              <a:ext uri="{FF2B5EF4-FFF2-40B4-BE49-F238E27FC236}">
                <a16:creationId xmlns:a16="http://schemas.microsoft.com/office/drawing/2014/main" id="{456944F4-40A2-9602-C52C-EAE3F4008A05}"/>
              </a:ext>
            </a:extLst>
          </p:cNvPr>
          <p:cNvSpPr txBox="1"/>
          <p:nvPr/>
        </p:nvSpPr>
        <p:spPr>
          <a:xfrm>
            <a:off x="3190263" y="2465204"/>
            <a:ext cx="2060895" cy="523220"/>
          </a:xfrm>
          <a:prstGeom prst="rect">
            <a:avLst/>
          </a:prstGeom>
          <a:noFill/>
          <a:ln w="12700">
            <a:solidFill>
              <a:schemeClr val="accent6"/>
            </a:solidFill>
          </a:ln>
        </p:spPr>
        <p:txBody>
          <a:bodyPr wrap="square" rtlCol="0">
            <a:spAutoFit/>
          </a:bodyPr>
          <a:lstStyle/>
          <a:p>
            <a:r>
              <a:rPr lang="en-GB" sz="1400" dirty="0"/>
              <a:t>Are there children involved?</a:t>
            </a:r>
          </a:p>
        </p:txBody>
      </p:sp>
      <p:sp>
        <p:nvSpPr>
          <p:cNvPr id="23" name="TextBox 22">
            <a:extLst>
              <a:ext uri="{FF2B5EF4-FFF2-40B4-BE49-F238E27FC236}">
                <a16:creationId xmlns:a16="http://schemas.microsoft.com/office/drawing/2014/main" id="{8C15077A-8B7A-0C54-5FEC-822BF5AA6669}"/>
              </a:ext>
            </a:extLst>
          </p:cNvPr>
          <p:cNvSpPr txBox="1"/>
          <p:nvPr/>
        </p:nvSpPr>
        <p:spPr>
          <a:xfrm>
            <a:off x="8225142" y="2714720"/>
            <a:ext cx="3259385" cy="2585323"/>
          </a:xfrm>
          <a:prstGeom prst="rect">
            <a:avLst/>
          </a:prstGeom>
          <a:noFill/>
          <a:ln w="12700">
            <a:solidFill>
              <a:srgbClr val="7030A0"/>
            </a:solidFill>
          </a:ln>
        </p:spPr>
        <p:txBody>
          <a:bodyPr wrap="square" rtlCol="0">
            <a:spAutoFit/>
          </a:bodyPr>
          <a:lstStyle/>
          <a:p>
            <a:r>
              <a:rPr lang="en-GB" dirty="0"/>
              <a:t>Signpost to specialist domestic abuse services: </a:t>
            </a:r>
          </a:p>
          <a:p>
            <a:r>
              <a:rPr lang="en-GB" b="1" dirty="0"/>
              <a:t>Birmingham &amp; Solihull Women’s Aid</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Call Solihull Community Outreach on 0121 722 2142 or 0121 643 0821 for male support.</a:t>
            </a:r>
          </a:p>
          <a:p>
            <a:r>
              <a:rPr lang="en-GB" dirty="0">
                <a:hlinkClick r:id="rId2"/>
              </a:rPr>
              <a:t>Homepage - Birmingham Solihull Women's Aid (bswaid.org)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 name="Straight Arrow Connector 24">
            <a:extLst>
              <a:ext uri="{FF2B5EF4-FFF2-40B4-BE49-F238E27FC236}">
                <a16:creationId xmlns:a16="http://schemas.microsoft.com/office/drawing/2014/main" id="{4456B885-20FF-0C66-A99B-9AE1A51778ED}"/>
              </a:ext>
            </a:extLst>
          </p:cNvPr>
          <p:cNvCxnSpPr>
            <a:stCxn id="7" idx="3"/>
          </p:cNvCxnSpPr>
          <p:nvPr/>
        </p:nvCxnSpPr>
        <p:spPr>
          <a:xfrm>
            <a:off x="5716398" y="1801095"/>
            <a:ext cx="209375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8AF51E01-7F2C-A10D-4B92-B902EF40A44B}"/>
              </a:ext>
            </a:extLst>
          </p:cNvPr>
          <p:cNvCxnSpPr/>
          <p:nvPr/>
        </p:nvCxnSpPr>
        <p:spPr>
          <a:xfrm>
            <a:off x="3994559" y="1985761"/>
            <a:ext cx="0" cy="47944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8" name="TextBox 27">
            <a:extLst>
              <a:ext uri="{FF2B5EF4-FFF2-40B4-BE49-F238E27FC236}">
                <a16:creationId xmlns:a16="http://schemas.microsoft.com/office/drawing/2014/main" id="{D0AC5A44-9DB8-A79A-7E3A-E62EB1EF77ED}"/>
              </a:ext>
            </a:extLst>
          </p:cNvPr>
          <p:cNvSpPr txBox="1"/>
          <p:nvPr/>
        </p:nvSpPr>
        <p:spPr>
          <a:xfrm>
            <a:off x="3085753" y="3717633"/>
            <a:ext cx="2760677" cy="1169551"/>
          </a:xfrm>
          <a:prstGeom prst="rect">
            <a:avLst/>
          </a:prstGeom>
          <a:noFill/>
          <a:ln w="12700">
            <a:solidFill>
              <a:schemeClr val="accent6"/>
            </a:solidFill>
          </a:ln>
        </p:spPr>
        <p:txBody>
          <a:bodyPr wrap="square" rtlCol="0">
            <a:spAutoFit/>
          </a:bodyPr>
          <a:lstStyle/>
          <a:p>
            <a:r>
              <a:rPr lang="en-GB" sz="1400" dirty="0"/>
              <a:t>Consult the </a:t>
            </a:r>
            <a:r>
              <a:rPr lang="en-GB" sz="1400" dirty="0">
                <a:hlinkClick r:id="rId3"/>
              </a:rPr>
              <a:t>Right Help, Right Time, Right Response threshold guidance </a:t>
            </a:r>
            <a:r>
              <a:rPr lang="en-GB" sz="1400" dirty="0"/>
              <a:t>and </a:t>
            </a:r>
            <a:r>
              <a:rPr lang="en-GB" sz="1400" u="sng" kern="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DVRIM</a:t>
            </a:r>
            <a:endParaRPr lang="en-GB" sz="1400" u="sng" kern="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400" b="1" kern="0" dirty="0">
                <a:latin typeface="Calibri" panose="020F0502020204030204" pitchFamily="34" charset="0"/>
                <a:cs typeface="Times New Roman" panose="02020603050405020304" pitchFamily="18" charset="0"/>
              </a:rPr>
              <a:t>Do you have concerns about child protection?</a:t>
            </a:r>
            <a:endParaRPr lang="en-GB" sz="1400" b="1" dirty="0"/>
          </a:p>
        </p:txBody>
      </p:sp>
      <p:cxnSp>
        <p:nvCxnSpPr>
          <p:cNvPr id="30" name="Straight Arrow Connector 29">
            <a:extLst>
              <a:ext uri="{FF2B5EF4-FFF2-40B4-BE49-F238E27FC236}">
                <a16:creationId xmlns:a16="http://schemas.microsoft.com/office/drawing/2014/main" id="{4F345C8F-39A9-D4FB-FB11-1219868CA067}"/>
              </a:ext>
            </a:extLst>
          </p:cNvPr>
          <p:cNvCxnSpPr>
            <a:cxnSpLocks/>
          </p:cNvCxnSpPr>
          <p:nvPr/>
        </p:nvCxnSpPr>
        <p:spPr>
          <a:xfrm>
            <a:off x="3803361" y="2988424"/>
            <a:ext cx="0" cy="7450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2" name="TextBox 31">
            <a:extLst>
              <a:ext uri="{FF2B5EF4-FFF2-40B4-BE49-F238E27FC236}">
                <a16:creationId xmlns:a16="http://schemas.microsoft.com/office/drawing/2014/main" id="{FB82B2AD-E0F3-CB39-008F-A4251E1B6704}"/>
              </a:ext>
            </a:extLst>
          </p:cNvPr>
          <p:cNvSpPr txBox="1"/>
          <p:nvPr/>
        </p:nvSpPr>
        <p:spPr>
          <a:xfrm>
            <a:off x="3791825" y="3142312"/>
            <a:ext cx="590025" cy="369332"/>
          </a:xfrm>
          <a:prstGeom prst="rect">
            <a:avLst/>
          </a:prstGeom>
          <a:noFill/>
        </p:spPr>
        <p:txBody>
          <a:bodyPr wrap="square" rtlCol="0">
            <a:spAutoFit/>
          </a:bodyPr>
          <a:lstStyle/>
          <a:p>
            <a:r>
              <a:rPr lang="en-GB" dirty="0"/>
              <a:t>Yes</a:t>
            </a:r>
          </a:p>
        </p:txBody>
      </p:sp>
      <p:sp>
        <p:nvSpPr>
          <p:cNvPr id="33" name="TextBox 32">
            <a:extLst>
              <a:ext uri="{FF2B5EF4-FFF2-40B4-BE49-F238E27FC236}">
                <a16:creationId xmlns:a16="http://schemas.microsoft.com/office/drawing/2014/main" id="{306C589D-F76B-CEA2-6FB4-D141311E1C22}"/>
              </a:ext>
            </a:extLst>
          </p:cNvPr>
          <p:cNvSpPr txBox="1"/>
          <p:nvPr/>
        </p:nvSpPr>
        <p:spPr>
          <a:xfrm>
            <a:off x="362625" y="5094930"/>
            <a:ext cx="4307048" cy="1661993"/>
          </a:xfrm>
          <a:prstGeom prst="rect">
            <a:avLst/>
          </a:prstGeom>
          <a:noFill/>
          <a:ln w="12700">
            <a:solidFill>
              <a:schemeClr val="accent6"/>
            </a:solidFill>
          </a:ln>
        </p:spPr>
        <p:txBody>
          <a:bodyPr wrap="square" rtlCol="0">
            <a:spAutoFit/>
          </a:bodyPr>
          <a:lstStyle/>
          <a:p>
            <a:r>
              <a:rPr lang="en-GB" sz="1400" u="sng" dirty="0">
                <a:solidFill>
                  <a:srgbClr val="000000"/>
                </a:solidFill>
                <a:effectLst/>
                <a:latin typeface="Calibri" panose="020F0502020204030204" pitchFamily="34" charset="0"/>
                <a:ea typeface="Times New Roman" panose="02020603050405020304" pitchFamily="18" charset="0"/>
                <a:cs typeface="Myriad Pro"/>
                <a:hlinkClick r:id="rId5"/>
              </a:rPr>
              <a:t>Complete Inter agency referral form for Children Social Care or Engage</a:t>
            </a:r>
            <a:endParaRPr lang="en-GB" sz="1400" dirty="0">
              <a:solidFill>
                <a:srgbClr val="000000"/>
              </a:solidFill>
              <a:effectLst/>
              <a:latin typeface="Myriad Pro"/>
              <a:ea typeface="Times New Roman" panose="02020603050405020304" pitchFamily="18" charset="0"/>
              <a:cs typeface="Myriad Pro"/>
            </a:endParaRPr>
          </a:p>
          <a:p>
            <a:r>
              <a:rPr lang="en-GB" sz="1400" dirty="0">
                <a:solidFill>
                  <a:srgbClr val="000000"/>
                </a:solidFill>
                <a:effectLst/>
                <a:latin typeface="Calibri" panose="020F0502020204030204" pitchFamily="34" charset="0"/>
                <a:ea typeface="Times New Roman" panose="02020603050405020304" pitchFamily="18" charset="0"/>
                <a:cs typeface="Myriad Pro"/>
              </a:rPr>
              <a:t> </a:t>
            </a:r>
            <a:endParaRPr lang="en-GB" sz="1400" dirty="0">
              <a:solidFill>
                <a:srgbClr val="000000"/>
              </a:solidFill>
              <a:effectLst/>
              <a:latin typeface="Myriad Pro"/>
              <a:ea typeface="Times New Roman" panose="02020603050405020304" pitchFamily="18" charset="0"/>
              <a:cs typeface="Myriad Pro"/>
            </a:endParaRPr>
          </a:p>
          <a:p>
            <a:r>
              <a:rPr lang="en-GB" sz="1400" dirty="0">
                <a:solidFill>
                  <a:srgbClr val="000000"/>
                </a:solidFill>
                <a:effectLst/>
                <a:latin typeface="Calibri" panose="020F0502020204030204" pitchFamily="34" charset="0"/>
                <a:ea typeface="Times New Roman" panose="02020603050405020304" pitchFamily="18" charset="0"/>
                <a:cs typeface="Myriad Pro"/>
              </a:rPr>
              <a:t>To discuss concerns</a:t>
            </a:r>
            <a:endParaRPr lang="en-GB" sz="1400" dirty="0">
              <a:solidFill>
                <a:srgbClr val="000000"/>
              </a:solidFill>
              <a:effectLst/>
              <a:latin typeface="Myriad Pro"/>
              <a:ea typeface="Times New Roman" panose="02020603050405020304" pitchFamily="18" charset="0"/>
              <a:cs typeface="Myriad Pro"/>
            </a:endParaRPr>
          </a:p>
          <a:p>
            <a:r>
              <a:rPr lang="en-GB" sz="1400" dirty="0">
                <a:solidFill>
                  <a:srgbClr val="000000"/>
                </a:solidFill>
                <a:effectLst/>
                <a:latin typeface="Calibri" panose="020F0502020204030204" pitchFamily="34" charset="0"/>
                <a:ea typeface="Times New Roman" panose="02020603050405020304" pitchFamily="18" charset="0"/>
                <a:cs typeface="Myriad Pro"/>
              </a:rPr>
              <a:t>MASH team 0121 788 4300</a:t>
            </a:r>
            <a:endParaRPr lang="en-GB" sz="1400" dirty="0">
              <a:solidFill>
                <a:srgbClr val="000000"/>
              </a:solidFill>
              <a:effectLst/>
              <a:latin typeface="Myriad Pro"/>
              <a:ea typeface="Times New Roman" panose="02020603050405020304" pitchFamily="18" charset="0"/>
              <a:cs typeface="Myriad Pro"/>
            </a:endParaRPr>
          </a:p>
          <a:p>
            <a:r>
              <a:rPr lang="en-GB" sz="1400" dirty="0">
                <a:solidFill>
                  <a:srgbClr val="000000"/>
                </a:solidFill>
                <a:effectLst/>
                <a:latin typeface="Calibri" panose="020F0502020204030204" pitchFamily="34" charset="0"/>
                <a:ea typeface="Times New Roman" panose="02020603050405020304" pitchFamily="18" charset="0"/>
                <a:cs typeface="Myriad Pro"/>
              </a:rPr>
              <a:t>Emergency Duty Team 0121 605 6060</a:t>
            </a:r>
            <a:endParaRPr lang="en-GB" sz="1400" dirty="0">
              <a:solidFill>
                <a:srgbClr val="000000"/>
              </a:solidFill>
              <a:effectLst/>
              <a:latin typeface="Myriad Pro"/>
              <a:ea typeface="Times New Roman" panose="02020603050405020304" pitchFamily="18" charset="0"/>
              <a:cs typeface="Myriad Pro"/>
            </a:endParaRPr>
          </a:p>
          <a:p>
            <a:endParaRPr lang="en-GB" dirty="0"/>
          </a:p>
        </p:txBody>
      </p:sp>
      <p:cxnSp>
        <p:nvCxnSpPr>
          <p:cNvPr id="38" name="Connector: Elbow 37">
            <a:extLst>
              <a:ext uri="{FF2B5EF4-FFF2-40B4-BE49-F238E27FC236}">
                <a16:creationId xmlns:a16="http://schemas.microsoft.com/office/drawing/2014/main" id="{F8032D9E-75C8-6F05-F11F-90ABEFED27D7}"/>
              </a:ext>
            </a:extLst>
          </p:cNvPr>
          <p:cNvCxnSpPr>
            <a:cxnSpLocks/>
          </p:cNvCxnSpPr>
          <p:nvPr/>
        </p:nvCxnSpPr>
        <p:spPr>
          <a:xfrm rot="10800000" flipV="1">
            <a:off x="4684530" y="4887183"/>
            <a:ext cx="853156" cy="825719"/>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40" name="TextBox 39">
            <a:extLst>
              <a:ext uri="{FF2B5EF4-FFF2-40B4-BE49-F238E27FC236}">
                <a16:creationId xmlns:a16="http://schemas.microsoft.com/office/drawing/2014/main" id="{76F2249A-ECC0-7BC5-97C1-262ABDE5DD72}"/>
              </a:ext>
            </a:extLst>
          </p:cNvPr>
          <p:cNvSpPr txBox="1"/>
          <p:nvPr/>
        </p:nvSpPr>
        <p:spPr>
          <a:xfrm>
            <a:off x="5060062" y="5064651"/>
            <a:ext cx="565557" cy="369332"/>
          </a:xfrm>
          <a:prstGeom prst="rect">
            <a:avLst/>
          </a:prstGeom>
          <a:noFill/>
        </p:spPr>
        <p:txBody>
          <a:bodyPr wrap="square" rtlCol="0">
            <a:spAutoFit/>
          </a:bodyPr>
          <a:lstStyle/>
          <a:p>
            <a:r>
              <a:rPr lang="en-GB" dirty="0"/>
              <a:t>Yes</a:t>
            </a:r>
          </a:p>
        </p:txBody>
      </p:sp>
      <p:sp>
        <p:nvSpPr>
          <p:cNvPr id="41" name="TextBox 40">
            <a:extLst>
              <a:ext uri="{FF2B5EF4-FFF2-40B4-BE49-F238E27FC236}">
                <a16:creationId xmlns:a16="http://schemas.microsoft.com/office/drawing/2014/main" id="{86364039-5FBE-1389-21F3-AE9492BC4E3A}"/>
              </a:ext>
            </a:extLst>
          </p:cNvPr>
          <p:cNvSpPr txBox="1"/>
          <p:nvPr/>
        </p:nvSpPr>
        <p:spPr>
          <a:xfrm>
            <a:off x="5567693" y="2726814"/>
            <a:ext cx="1954635" cy="923330"/>
          </a:xfrm>
          <a:prstGeom prst="rect">
            <a:avLst/>
          </a:prstGeom>
          <a:noFill/>
          <a:ln w="12700">
            <a:solidFill>
              <a:schemeClr val="accent5"/>
            </a:solidFill>
          </a:ln>
        </p:spPr>
        <p:txBody>
          <a:bodyPr wrap="square" rtlCol="0">
            <a:spAutoFit/>
          </a:bodyPr>
          <a:lstStyle/>
          <a:p>
            <a:r>
              <a:rPr lang="en-GB" dirty="0"/>
              <a:t>Is the individual an adult with care &amp; support needs? </a:t>
            </a:r>
          </a:p>
        </p:txBody>
      </p:sp>
      <p:cxnSp>
        <p:nvCxnSpPr>
          <p:cNvPr id="43" name="Connector: Elbow 42">
            <a:extLst>
              <a:ext uri="{FF2B5EF4-FFF2-40B4-BE49-F238E27FC236}">
                <a16:creationId xmlns:a16="http://schemas.microsoft.com/office/drawing/2014/main" id="{4BD03206-E259-3536-1795-4EC0C94FBA50}"/>
              </a:ext>
            </a:extLst>
          </p:cNvPr>
          <p:cNvCxnSpPr/>
          <p:nvPr/>
        </p:nvCxnSpPr>
        <p:spPr>
          <a:xfrm rot="16200000" flipH="1">
            <a:off x="5357931" y="2095005"/>
            <a:ext cx="741053" cy="522564"/>
          </a:xfrm>
          <a:prstGeom prst="bentConnector3">
            <a:avLst/>
          </a:prstGeom>
          <a:ln>
            <a:tailEnd type="triangle"/>
          </a:ln>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622D5242-3C02-03CB-8EE6-6D92B2235EFA}"/>
              </a:ext>
            </a:extLst>
          </p:cNvPr>
          <p:cNvSpPr txBox="1"/>
          <p:nvPr/>
        </p:nvSpPr>
        <p:spPr>
          <a:xfrm>
            <a:off x="5637855" y="5030282"/>
            <a:ext cx="1954634" cy="1477328"/>
          </a:xfrm>
          <a:prstGeom prst="rect">
            <a:avLst/>
          </a:prstGeom>
          <a:noFill/>
          <a:ln w="12700">
            <a:solidFill>
              <a:schemeClr val="accent5"/>
            </a:solidFill>
          </a:ln>
        </p:spPr>
        <p:txBody>
          <a:bodyPr wrap="square" rtlCol="0">
            <a:spAutoFit/>
          </a:bodyPr>
          <a:lstStyle/>
          <a:p>
            <a:r>
              <a:rPr lang="en-GB" sz="1800" kern="0" dirty="0">
                <a:effectLst/>
                <a:latin typeface="Calibri" panose="020F0502020204030204" pitchFamily="34" charset="0"/>
                <a:ea typeface="Calibri" panose="020F0502020204030204" pitchFamily="34" charset="0"/>
              </a:rPr>
              <a:t>Refer to Adult Social Care on </a:t>
            </a:r>
            <a:r>
              <a:rPr lang="en-GB" sz="1800" b="1" kern="0" dirty="0">
                <a:effectLst/>
                <a:latin typeface="Calibri" panose="020F0502020204030204" pitchFamily="34" charset="0"/>
                <a:ea typeface="Calibri" panose="020F0502020204030204" pitchFamily="34" charset="0"/>
              </a:rPr>
              <a:t>0121 704 8007 </a:t>
            </a:r>
            <a:r>
              <a:rPr lang="en-GB" sz="1800" kern="0" dirty="0">
                <a:effectLst/>
                <a:latin typeface="Calibri" panose="020F0502020204030204" pitchFamily="34" charset="0"/>
                <a:ea typeface="Calibri" panose="020F0502020204030204" pitchFamily="34" charset="0"/>
              </a:rPr>
              <a:t>or out of hours on </a:t>
            </a:r>
            <a:r>
              <a:rPr lang="en-GB" sz="1800" b="1" kern="0" dirty="0">
                <a:effectLst/>
                <a:latin typeface="Calibri" panose="020F0502020204030204" pitchFamily="34" charset="0"/>
                <a:ea typeface="Calibri" panose="020F0502020204030204" pitchFamily="34" charset="0"/>
              </a:rPr>
              <a:t>0121 605 6060</a:t>
            </a:r>
            <a:endParaRPr lang="en-GB" b="1" dirty="0"/>
          </a:p>
        </p:txBody>
      </p:sp>
      <p:cxnSp>
        <p:nvCxnSpPr>
          <p:cNvPr id="46" name="Straight Arrow Connector 45">
            <a:extLst>
              <a:ext uri="{FF2B5EF4-FFF2-40B4-BE49-F238E27FC236}">
                <a16:creationId xmlns:a16="http://schemas.microsoft.com/office/drawing/2014/main" id="{3A04257F-19F9-DA45-C41B-E808384D4312}"/>
              </a:ext>
            </a:extLst>
          </p:cNvPr>
          <p:cNvCxnSpPr>
            <a:cxnSpLocks/>
            <a:stCxn id="41" idx="2"/>
          </p:cNvCxnSpPr>
          <p:nvPr/>
        </p:nvCxnSpPr>
        <p:spPr>
          <a:xfrm flipH="1">
            <a:off x="6545010" y="3650144"/>
            <a:ext cx="1" cy="13801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7" name="TextBox 46">
            <a:extLst>
              <a:ext uri="{FF2B5EF4-FFF2-40B4-BE49-F238E27FC236}">
                <a16:creationId xmlns:a16="http://schemas.microsoft.com/office/drawing/2014/main" id="{05F43AFE-0996-8DF1-0A16-E125427F38D5}"/>
              </a:ext>
            </a:extLst>
          </p:cNvPr>
          <p:cNvSpPr txBox="1"/>
          <p:nvPr/>
        </p:nvSpPr>
        <p:spPr>
          <a:xfrm>
            <a:off x="6565285" y="4173907"/>
            <a:ext cx="746620" cy="369332"/>
          </a:xfrm>
          <a:prstGeom prst="rect">
            <a:avLst/>
          </a:prstGeom>
          <a:noFill/>
        </p:spPr>
        <p:txBody>
          <a:bodyPr wrap="square" rtlCol="0">
            <a:spAutoFit/>
          </a:bodyPr>
          <a:lstStyle/>
          <a:p>
            <a:r>
              <a:rPr lang="en-GB" dirty="0"/>
              <a:t>Yes</a:t>
            </a:r>
          </a:p>
        </p:txBody>
      </p:sp>
      <p:sp>
        <p:nvSpPr>
          <p:cNvPr id="12" name="TextBox 11">
            <a:extLst>
              <a:ext uri="{FF2B5EF4-FFF2-40B4-BE49-F238E27FC236}">
                <a16:creationId xmlns:a16="http://schemas.microsoft.com/office/drawing/2014/main" id="{2715F01D-2801-418F-303A-959DC39AE6EA}"/>
              </a:ext>
            </a:extLst>
          </p:cNvPr>
          <p:cNvSpPr txBox="1"/>
          <p:nvPr/>
        </p:nvSpPr>
        <p:spPr>
          <a:xfrm>
            <a:off x="7859084" y="1550019"/>
            <a:ext cx="2955721" cy="646331"/>
          </a:xfrm>
          <a:prstGeom prst="rect">
            <a:avLst/>
          </a:prstGeom>
          <a:noFill/>
          <a:ln w="12700">
            <a:solidFill>
              <a:srgbClr val="7030A0"/>
            </a:solidFill>
          </a:ln>
        </p:spPr>
        <p:txBody>
          <a:bodyPr wrap="square" rtlCol="0">
            <a:spAutoFit/>
          </a:bodyPr>
          <a:lstStyle/>
          <a:p>
            <a:r>
              <a:rPr lang="en-GB" dirty="0"/>
              <a:t>Complete a DASH risk assessment</a:t>
            </a:r>
          </a:p>
        </p:txBody>
      </p:sp>
      <p:cxnSp>
        <p:nvCxnSpPr>
          <p:cNvPr id="14" name="Straight Arrow Connector 13">
            <a:extLst>
              <a:ext uri="{FF2B5EF4-FFF2-40B4-BE49-F238E27FC236}">
                <a16:creationId xmlns:a16="http://schemas.microsoft.com/office/drawing/2014/main" id="{184458F6-9FED-BE68-682C-109CE4956113}"/>
              </a:ext>
            </a:extLst>
          </p:cNvPr>
          <p:cNvCxnSpPr>
            <a:cxnSpLocks/>
          </p:cNvCxnSpPr>
          <p:nvPr/>
        </p:nvCxnSpPr>
        <p:spPr>
          <a:xfrm>
            <a:off x="9932565" y="2190290"/>
            <a:ext cx="0" cy="5365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348784CA-C7D4-52C5-34F2-882203E997F9}"/>
              </a:ext>
            </a:extLst>
          </p:cNvPr>
          <p:cNvSpPr txBox="1"/>
          <p:nvPr/>
        </p:nvSpPr>
        <p:spPr>
          <a:xfrm>
            <a:off x="8042968" y="540348"/>
            <a:ext cx="1988190" cy="369332"/>
          </a:xfrm>
          <a:prstGeom prst="rect">
            <a:avLst/>
          </a:prstGeom>
          <a:noFill/>
          <a:ln w="12700">
            <a:solidFill>
              <a:srgbClr val="7030A0"/>
            </a:solidFill>
          </a:ln>
        </p:spPr>
        <p:txBody>
          <a:bodyPr wrap="square" rtlCol="0">
            <a:spAutoFit/>
          </a:bodyPr>
          <a:lstStyle/>
          <a:p>
            <a:r>
              <a:rPr lang="en-GB" dirty="0"/>
              <a:t>Refer to MARAC</a:t>
            </a:r>
          </a:p>
        </p:txBody>
      </p:sp>
      <p:cxnSp>
        <p:nvCxnSpPr>
          <p:cNvPr id="17" name="Straight Arrow Connector 16">
            <a:extLst>
              <a:ext uri="{FF2B5EF4-FFF2-40B4-BE49-F238E27FC236}">
                <a16:creationId xmlns:a16="http://schemas.microsoft.com/office/drawing/2014/main" id="{EC618A58-9757-61A0-4020-628E5F6A581C}"/>
              </a:ext>
            </a:extLst>
          </p:cNvPr>
          <p:cNvCxnSpPr/>
          <p:nvPr/>
        </p:nvCxnSpPr>
        <p:spPr>
          <a:xfrm flipV="1">
            <a:off x="8808440" y="909680"/>
            <a:ext cx="0" cy="64033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D248545A-627A-E44E-9B88-66F60B09645D}"/>
              </a:ext>
            </a:extLst>
          </p:cNvPr>
          <p:cNvSpPr txBox="1"/>
          <p:nvPr/>
        </p:nvSpPr>
        <p:spPr>
          <a:xfrm>
            <a:off x="9037063" y="1107347"/>
            <a:ext cx="1226907" cy="369332"/>
          </a:xfrm>
          <a:prstGeom prst="rect">
            <a:avLst/>
          </a:prstGeom>
          <a:noFill/>
        </p:spPr>
        <p:txBody>
          <a:bodyPr wrap="square" rtlCol="0">
            <a:spAutoFit/>
          </a:bodyPr>
          <a:lstStyle/>
          <a:p>
            <a:r>
              <a:rPr lang="en-GB" dirty="0"/>
              <a:t>High-risk</a:t>
            </a:r>
          </a:p>
        </p:txBody>
      </p:sp>
    </p:spTree>
    <p:extLst>
      <p:ext uri="{BB962C8B-B14F-4D97-AF65-F5344CB8AC3E}">
        <p14:creationId xmlns:p14="http://schemas.microsoft.com/office/powerpoint/2010/main" val="3473514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9679E5-699D-5DBF-F248-5F78BEDFD41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b="1" kern="1200">
                <a:solidFill>
                  <a:schemeClr val="tx1"/>
                </a:solidFill>
                <a:latin typeface="+mj-lt"/>
                <a:ea typeface="+mj-ea"/>
                <a:cs typeface="+mj-cs"/>
              </a:rPr>
              <a:t>Safeguarding</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4FF960C-4637-70AD-C336-1D824650995E}"/>
              </a:ext>
            </a:extLst>
          </p:cNvPr>
          <p:cNvSpPr txBox="1"/>
          <p:nvPr/>
        </p:nvSpPr>
        <p:spPr>
          <a:xfrm>
            <a:off x="838200" y="1929384"/>
            <a:ext cx="10515600" cy="4251960"/>
          </a:xfrm>
          <a:prstGeom prst="rect">
            <a:avLst/>
          </a:prstGeom>
        </p:spPr>
        <p:txBody>
          <a:bodyPr vert="horz" lIns="91440" tIns="45720" rIns="91440" bIns="45720" rtlCol="0">
            <a:normAutofit/>
          </a:bodyPr>
          <a:lstStyle/>
          <a:p>
            <a:pPr>
              <a:lnSpc>
                <a:spcPct val="90000"/>
              </a:lnSpc>
              <a:spcAft>
                <a:spcPts val="600"/>
              </a:spcAft>
            </a:pPr>
            <a:r>
              <a:rPr lang="en-US" sz="1700" b="1" i="0" dirty="0">
                <a:effectLst/>
              </a:rPr>
              <a:t>Solihull Children’s Services </a:t>
            </a:r>
          </a:p>
          <a:p>
            <a:pPr indent="-228600">
              <a:lnSpc>
                <a:spcPct val="90000"/>
              </a:lnSpc>
              <a:spcAft>
                <a:spcPts val="600"/>
              </a:spcAft>
              <a:buFont typeface="Arial" panose="020B0604020202020204" pitchFamily="34" charset="0"/>
              <a:buChar char="•"/>
            </a:pPr>
            <a:r>
              <a:rPr lang="en-US" sz="1700" dirty="0"/>
              <a:t>C</a:t>
            </a:r>
            <a:r>
              <a:rPr lang="en-US" sz="1700" b="0" i="0" dirty="0">
                <a:effectLst/>
              </a:rPr>
              <a:t>hildren and young people are the most vulnerable members of society. Protecting them from becoming the victims of abuse is everyone's responsibility.</a:t>
            </a:r>
          </a:p>
          <a:p>
            <a:pPr indent="-228600">
              <a:lnSpc>
                <a:spcPct val="90000"/>
              </a:lnSpc>
              <a:spcAft>
                <a:spcPts val="600"/>
              </a:spcAft>
              <a:buFont typeface="Arial" panose="020B0604020202020204" pitchFamily="34" charset="0"/>
              <a:buChar char="•"/>
            </a:pPr>
            <a:r>
              <a:rPr lang="en-US" sz="1700" b="0" i="0" dirty="0">
                <a:effectLst/>
              </a:rPr>
              <a:t>To report a child or young person at risk call 0121 788 4300 (Monday to Thursday 8.45am - 5.00pm, Friday 8.45am - 4.30pm).</a:t>
            </a:r>
          </a:p>
          <a:p>
            <a:pPr>
              <a:lnSpc>
                <a:spcPct val="90000"/>
              </a:lnSpc>
              <a:spcAft>
                <a:spcPts val="600"/>
              </a:spcAft>
            </a:pPr>
            <a:r>
              <a:rPr lang="en-US" sz="1700" b="1" dirty="0"/>
              <a:t>Solihull Adult Services</a:t>
            </a:r>
            <a:endParaRPr lang="en-US" sz="1700" b="1" i="0" dirty="0">
              <a:effectLst/>
            </a:endParaRPr>
          </a:p>
          <a:p>
            <a:pPr indent="-228600">
              <a:lnSpc>
                <a:spcPct val="90000"/>
              </a:lnSpc>
              <a:spcAft>
                <a:spcPts val="600"/>
              </a:spcAft>
              <a:buFont typeface="Arial" panose="020B0604020202020204" pitchFamily="34" charset="0"/>
              <a:buChar char="•"/>
            </a:pPr>
            <a:r>
              <a:rPr lang="en-US" sz="1700" b="0" i="0" dirty="0">
                <a:effectLst/>
              </a:rPr>
              <a:t>To report abuse of an adult call 0121 704 8007 (Monday to Thursday 8.45am - 5.00pm, Friday 8.45am - 4.30pm)</a:t>
            </a:r>
          </a:p>
          <a:p>
            <a:pPr>
              <a:lnSpc>
                <a:spcPct val="90000"/>
              </a:lnSpc>
              <a:spcAft>
                <a:spcPts val="600"/>
              </a:spcAft>
            </a:pPr>
            <a:r>
              <a:rPr lang="en-US" sz="1700" b="1" dirty="0"/>
              <a:t>Emergency Duty Team- out of hours for children &amp; adults</a:t>
            </a:r>
            <a:endParaRPr lang="en-US" sz="1700" b="1" i="0" dirty="0">
              <a:effectLst/>
            </a:endParaRPr>
          </a:p>
          <a:p>
            <a:pPr indent="-228600">
              <a:lnSpc>
                <a:spcPct val="90000"/>
              </a:lnSpc>
              <a:spcAft>
                <a:spcPts val="600"/>
              </a:spcAft>
              <a:buFont typeface="Arial" panose="020B0604020202020204" pitchFamily="34" charset="0"/>
              <a:buChar char="•"/>
            </a:pPr>
            <a:r>
              <a:rPr lang="en-US" sz="1700" b="0" i="0" dirty="0">
                <a:effectLst/>
              </a:rPr>
              <a:t>If you are calling out of working hours (Evenings, weekends or bank holidays) please call 0121 605 6060.</a:t>
            </a:r>
          </a:p>
          <a:p>
            <a:pPr>
              <a:lnSpc>
                <a:spcPct val="90000"/>
              </a:lnSpc>
              <a:spcAft>
                <a:spcPts val="600"/>
              </a:spcAft>
            </a:pPr>
            <a:r>
              <a:rPr lang="en-US" sz="1700" b="1" i="0" dirty="0">
                <a:effectLst/>
              </a:rPr>
              <a:t>In an emergency always call 999</a:t>
            </a:r>
            <a:r>
              <a:rPr lang="en-US" sz="1700" b="0" i="0" dirty="0">
                <a:effectLst/>
              </a:rPr>
              <a:t>.</a:t>
            </a:r>
          </a:p>
          <a:p>
            <a:pPr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sz="1700" b="0" i="0" dirty="0">
                <a:effectLst/>
              </a:rPr>
              <a:t>If you work </a:t>
            </a:r>
            <a:r>
              <a:rPr lang="en-US" sz="1700" dirty="0"/>
              <a:t>with children or young people and have concerns, you can complete a referral form:</a:t>
            </a:r>
          </a:p>
          <a:p>
            <a:pPr>
              <a:lnSpc>
                <a:spcPct val="90000"/>
              </a:lnSpc>
              <a:spcAft>
                <a:spcPts val="600"/>
              </a:spcAft>
            </a:pPr>
            <a:r>
              <a:rPr lang="en-US" sz="1700" dirty="0">
                <a:hlinkClick r:id="rId2">
                  <a:extLst>
                    <a:ext uri="{A12FA001-AC4F-418D-AE19-62706E023703}">
                      <ahyp:hlinkClr xmlns:ahyp="http://schemas.microsoft.com/office/drawing/2018/hyperlinkcolor" val="tx"/>
                    </a:ext>
                  </a:extLst>
                </a:hlinkClick>
              </a:rPr>
              <a:t>https://www.safeguardingsolihull.org.uk/</a:t>
            </a:r>
            <a:r>
              <a:rPr lang="en-US" sz="1700" dirty="0"/>
              <a:t> </a:t>
            </a:r>
          </a:p>
          <a:p>
            <a:pPr indent="-228600">
              <a:lnSpc>
                <a:spcPct val="90000"/>
              </a:lnSpc>
              <a:buFont typeface="Arial" panose="020B0604020202020204" pitchFamily="34" charset="0"/>
              <a:buChar char="•"/>
            </a:pPr>
            <a:endParaRPr lang="en-US" sz="1700" dirty="0"/>
          </a:p>
        </p:txBody>
      </p:sp>
    </p:spTree>
    <p:extLst>
      <p:ext uri="{BB962C8B-B14F-4D97-AF65-F5344CB8AC3E}">
        <p14:creationId xmlns:p14="http://schemas.microsoft.com/office/powerpoint/2010/main" val="954844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text&#10;&#10;Description automatically generated">
            <a:extLst>
              <a:ext uri="{FF2B5EF4-FFF2-40B4-BE49-F238E27FC236}">
                <a16:creationId xmlns:a16="http://schemas.microsoft.com/office/drawing/2014/main" id="{12DA1401-9480-0008-BC92-97F6D6FFFA25}"/>
              </a:ext>
            </a:extLst>
          </p:cNvPr>
          <p:cNvPicPr>
            <a:picLocks noChangeAspect="1"/>
          </p:cNvPicPr>
          <p:nvPr/>
        </p:nvPicPr>
        <p:blipFill rotWithShape="1">
          <a:blip r:embed="rId2">
            <a:extLst>
              <a:ext uri="{28A0092B-C50C-407E-A947-70E740481C1C}">
                <a14:useLocalDpi xmlns:a14="http://schemas.microsoft.com/office/drawing/2010/main" val="0"/>
              </a:ext>
            </a:extLst>
          </a:blip>
          <a:srcRect l="2542" b="4139"/>
          <a:stretch/>
        </p:blipFill>
        <p:spPr>
          <a:xfrm>
            <a:off x="148045" y="0"/>
            <a:ext cx="11985310" cy="6857999"/>
          </a:xfrm>
          <a:prstGeom prst="rect">
            <a:avLst/>
          </a:prstGeom>
        </p:spPr>
      </p:pic>
    </p:spTree>
    <p:extLst>
      <p:ext uri="{BB962C8B-B14F-4D97-AF65-F5344CB8AC3E}">
        <p14:creationId xmlns:p14="http://schemas.microsoft.com/office/powerpoint/2010/main" val="412138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ack and white page with text and images&#10;&#10;Description automatically generated">
            <a:extLst>
              <a:ext uri="{FF2B5EF4-FFF2-40B4-BE49-F238E27FC236}">
                <a16:creationId xmlns:a16="http://schemas.microsoft.com/office/drawing/2014/main" id="{02321808-522A-BC77-4DD2-53F1E4AE6E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43" y="0"/>
            <a:ext cx="11891513" cy="6858000"/>
          </a:xfrm>
          <a:prstGeom prst="rect">
            <a:avLst/>
          </a:prstGeom>
        </p:spPr>
      </p:pic>
    </p:spTree>
    <p:extLst>
      <p:ext uri="{BB962C8B-B14F-4D97-AF65-F5344CB8AC3E}">
        <p14:creationId xmlns:p14="http://schemas.microsoft.com/office/powerpoint/2010/main" val="3007305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68FEB4-43EE-F8EC-97D4-0DFC17B02035}"/>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kern="1200" dirty="0">
                <a:solidFill>
                  <a:srgbClr val="FFFFFF"/>
                </a:solidFill>
                <a:latin typeface="+mj-lt"/>
                <a:ea typeface="+mj-ea"/>
                <a:cs typeface="+mj-cs"/>
              </a:rPr>
              <a:t>Professional Support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CB06BCAD-5C64-7835-972D-634BAD3A9AFB}"/>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dirty="0"/>
              <a:t>Directory of domestic abuse victim support services</a:t>
            </a:r>
          </a:p>
          <a:p>
            <a:pPr>
              <a:lnSpc>
                <a:spcPct val="90000"/>
              </a:lnSpc>
              <a:spcAft>
                <a:spcPts val="600"/>
              </a:spcAft>
            </a:pPr>
            <a:r>
              <a:rPr lang="en-US" dirty="0">
                <a:hlinkClick r:id="rId2"/>
              </a:rPr>
              <a:t>https://www.solihull.gov.uk/crime-and-safety/domestic-abuse-directory</a:t>
            </a:r>
            <a:endParaRPr lang="en-US" dirty="0"/>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r>
              <a:rPr lang="en-US" dirty="0"/>
              <a:t>Information for professionals</a:t>
            </a:r>
          </a:p>
          <a:p>
            <a:pPr>
              <a:lnSpc>
                <a:spcPct val="90000"/>
              </a:lnSpc>
              <a:spcAft>
                <a:spcPts val="600"/>
              </a:spcAft>
            </a:pPr>
            <a:r>
              <a:rPr lang="en-US" dirty="0">
                <a:hlinkClick r:id="rId3"/>
              </a:rPr>
              <a:t>Information for professionals (solihull.gov.uk)</a:t>
            </a:r>
            <a:r>
              <a:rPr lang="en-US" dirty="0"/>
              <a:t> </a:t>
            </a:r>
          </a:p>
          <a:p>
            <a:pPr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r>
              <a:rPr lang="en-US" dirty="0"/>
              <a:t>Solihull Community Housing – Duty to Refer</a:t>
            </a:r>
          </a:p>
          <a:p>
            <a:pPr>
              <a:lnSpc>
                <a:spcPct val="90000"/>
              </a:lnSpc>
              <a:spcAft>
                <a:spcPts val="600"/>
              </a:spcAft>
            </a:pPr>
            <a:r>
              <a:rPr lang="en-US" dirty="0">
                <a:hlinkClick r:id="rId4"/>
              </a:rPr>
              <a:t>The Duty to Refer - Solihull Community Housing</a:t>
            </a:r>
            <a:endParaRPr lang="en-US" dirty="0"/>
          </a:p>
          <a:p>
            <a:pPr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r>
              <a:rPr lang="en-US" dirty="0"/>
              <a:t>Solihull Safeguarding Children Partnership – Sign up to the newsletter!</a:t>
            </a:r>
          </a:p>
          <a:p>
            <a:pPr>
              <a:lnSpc>
                <a:spcPct val="90000"/>
              </a:lnSpc>
              <a:spcAft>
                <a:spcPts val="600"/>
              </a:spcAft>
            </a:pPr>
            <a:r>
              <a:rPr lang="en-US" dirty="0">
                <a:solidFill>
                  <a:schemeClr val="accent1"/>
                </a:solidFill>
                <a:hlinkClick r:id="rId5">
                  <a:extLst>
                    <a:ext uri="{A12FA001-AC4F-418D-AE19-62706E023703}">
                      <ahyp:hlinkClr xmlns:ahyp="http://schemas.microsoft.com/office/drawing/2018/hyperlinkcolor" val="tx"/>
                    </a:ext>
                  </a:extLst>
                </a:hlinkClick>
              </a:rPr>
              <a:t>Home - Solihull Safeguarding Children Partnership (safeguardingsolihull.org.uk)</a:t>
            </a:r>
            <a:endParaRPr lang="en-US" dirty="0">
              <a:solidFill>
                <a:schemeClr val="accent1"/>
              </a:solidFill>
            </a:endParaRPr>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r>
              <a:rPr lang="en-US" dirty="0"/>
              <a:t>Solihull Safeguarding Adults Board – Sign up to the newsletter!</a:t>
            </a:r>
          </a:p>
          <a:p>
            <a:pPr>
              <a:lnSpc>
                <a:spcPct val="90000"/>
              </a:lnSpc>
              <a:spcAft>
                <a:spcPts val="600"/>
              </a:spcAft>
            </a:pPr>
            <a:r>
              <a:rPr lang="en-US" dirty="0">
                <a:hlinkClick r:id="rId6"/>
              </a:rPr>
              <a:t>Home - Solihull Safeguarding Adults Board (safeguardingsolihull.org.uk)</a:t>
            </a:r>
            <a:endParaRPr lang="en-US" dirty="0"/>
          </a:p>
        </p:txBody>
      </p:sp>
    </p:spTree>
    <p:extLst>
      <p:ext uri="{BB962C8B-B14F-4D97-AF65-F5344CB8AC3E}">
        <p14:creationId xmlns:p14="http://schemas.microsoft.com/office/powerpoint/2010/main" val="4169942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24F64A-27D7-011C-1665-EFC4BA8BB2B1}"/>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sz="6600" b="1" u="sng" kern="1200" dirty="0">
                <a:solidFill>
                  <a:schemeClr val="tx2"/>
                </a:solidFill>
                <a:latin typeface="+mj-lt"/>
                <a:ea typeface="+mj-ea"/>
                <a:cs typeface="+mj-cs"/>
              </a:rPr>
              <a:t>Feedback</a:t>
            </a:r>
          </a:p>
        </p:txBody>
      </p:sp>
      <p:pic>
        <p:nvPicPr>
          <p:cNvPr id="7" name="Graphic 6" descr="Chat">
            <a:extLst>
              <a:ext uri="{FF2B5EF4-FFF2-40B4-BE49-F238E27FC236}">
                <a16:creationId xmlns:a16="http://schemas.microsoft.com/office/drawing/2014/main" id="{095FA902-D2D8-F397-F335-4C7C02AAD1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TextBox 2">
            <a:extLst>
              <a:ext uri="{FF2B5EF4-FFF2-40B4-BE49-F238E27FC236}">
                <a16:creationId xmlns:a16="http://schemas.microsoft.com/office/drawing/2014/main" id="{D4F20EDB-6879-805A-2A42-6BE83EC8078E}"/>
              </a:ext>
            </a:extLst>
          </p:cNvPr>
          <p:cNvSpPr txBox="1"/>
          <p:nvPr/>
        </p:nvSpPr>
        <p:spPr>
          <a:xfrm>
            <a:off x="6090574" y="2421682"/>
            <a:ext cx="4977578" cy="3639289"/>
          </a:xfrm>
          <a:prstGeom prst="rect">
            <a:avLst/>
          </a:prstGeom>
        </p:spPr>
        <p:txBody>
          <a:bodyPr vert="horz" lIns="91440" tIns="45720" rIns="91440" bIns="45720" rtlCol="0" anchor="ctr">
            <a:normAutofit/>
          </a:bodyPr>
          <a:lstStyle/>
          <a:p>
            <a:pPr>
              <a:lnSpc>
                <a:spcPct val="90000"/>
              </a:lnSpc>
              <a:spcAft>
                <a:spcPts val="600"/>
              </a:spcAft>
            </a:pPr>
            <a:r>
              <a:rPr lang="en-US" sz="2400" dirty="0">
                <a:solidFill>
                  <a:schemeClr val="tx2"/>
                </a:solidFill>
              </a:rPr>
              <a:t>If you have recently received training in your </a:t>
            </a:r>
            <a:r>
              <a:rPr lang="en-US" sz="2400" dirty="0" err="1">
                <a:solidFill>
                  <a:schemeClr val="tx2"/>
                </a:solidFill>
              </a:rPr>
              <a:t>organisation</a:t>
            </a:r>
            <a:r>
              <a:rPr lang="en-US" sz="2400" dirty="0">
                <a:solidFill>
                  <a:schemeClr val="tx2"/>
                </a:solidFill>
              </a:rPr>
              <a:t>, please complete the following feedback form to support us to develop and improve:</a:t>
            </a:r>
          </a:p>
          <a:p>
            <a:pPr indent="-228600">
              <a:lnSpc>
                <a:spcPct val="90000"/>
              </a:lnSpc>
              <a:spcAft>
                <a:spcPts val="600"/>
              </a:spcAft>
              <a:buFont typeface="Arial" panose="020B0604020202020204" pitchFamily="34" charset="0"/>
              <a:buChar char="•"/>
            </a:pPr>
            <a:endParaRPr lang="en-US" sz="2400" dirty="0">
              <a:solidFill>
                <a:schemeClr val="tx2"/>
              </a:solidFill>
            </a:endParaRPr>
          </a:p>
          <a:p>
            <a:pPr>
              <a:lnSpc>
                <a:spcPct val="90000"/>
              </a:lnSpc>
              <a:spcAft>
                <a:spcPts val="600"/>
              </a:spcAft>
            </a:pPr>
            <a:r>
              <a:rPr lang="en-US" sz="2400" dirty="0">
                <a:solidFill>
                  <a:schemeClr val="tx2"/>
                </a:solidFill>
                <a:hlinkClick r:id="rId4"/>
              </a:rPr>
              <a:t>https://forms.office.com/Pages/ResponsePage.aspx?id=rgObbdmfb06EmZuschoIFI3p_bzBLXNFh4OYW2Zvh_1URjVINkNTUFBLR1U2WENFMTEyUU4yVFhIQS4u</a:t>
            </a:r>
            <a:r>
              <a:rPr lang="en-US" sz="2400" dirty="0">
                <a:solidFill>
                  <a:schemeClr val="tx2"/>
                </a:solidFill>
              </a:rPr>
              <a:t> </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70737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BD1700-BACF-890D-60BB-49C3E4C80A7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b="1" kern="1200" dirty="0">
                <a:solidFill>
                  <a:schemeClr val="tx1"/>
                </a:solidFill>
                <a:latin typeface="+mj-lt"/>
                <a:ea typeface="+mj-ea"/>
                <a:cs typeface="+mj-cs"/>
              </a:rPr>
              <a:t>Definition</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2E32997-37D6-5D6E-118B-7E115F81FEAC}"/>
              </a:ext>
            </a:extLst>
          </p:cNvPr>
          <p:cNvSpPr txBox="1"/>
          <p:nvPr/>
        </p:nvSpPr>
        <p:spPr>
          <a:xfrm>
            <a:off x="838200" y="1929384"/>
            <a:ext cx="5747327" cy="4462364"/>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2000" b="1" dirty="0"/>
              <a:t>Behaviour of a person(A) towards another person(B) is “domestic abuse” if:</a:t>
            </a:r>
          </a:p>
          <a:p>
            <a:pPr marL="342900" indent="-342900">
              <a:lnSpc>
                <a:spcPct val="90000"/>
              </a:lnSpc>
              <a:spcAft>
                <a:spcPts val="600"/>
              </a:spcAft>
              <a:buFont typeface="Arial" panose="020B0604020202020204" pitchFamily="34" charset="0"/>
              <a:buChar char="•"/>
            </a:pPr>
            <a:r>
              <a:rPr lang="en-US" sz="2000" dirty="0"/>
              <a:t>A and B are each aged 16 or over and are “personally connected” to each other</a:t>
            </a:r>
          </a:p>
          <a:p>
            <a:pPr indent="-228600">
              <a:lnSpc>
                <a:spcPct val="90000"/>
              </a:lnSpc>
              <a:spcAft>
                <a:spcPts val="600"/>
              </a:spcAft>
              <a:buFont typeface="Arial" panose="020B0604020202020204" pitchFamily="34" charset="0"/>
              <a:buChar char="•"/>
            </a:pPr>
            <a:r>
              <a:rPr lang="en-US" sz="2000" dirty="0"/>
              <a:t>  the behaviour is abusive </a:t>
            </a:r>
          </a:p>
          <a:p>
            <a:pPr indent="-228600">
              <a:lnSpc>
                <a:spcPct val="90000"/>
              </a:lnSpc>
              <a:spcAft>
                <a:spcPts val="600"/>
              </a:spcAft>
              <a:buFont typeface="Arial" panose="020B0604020202020204" pitchFamily="34" charset="0"/>
              <a:buChar char="•"/>
            </a:pPr>
            <a:r>
              <a:rPr lang="en-US" sz="2000" b="1" dirty="0"/>
              <a:t>Behaviour is “abusive” if it consists of any of the following:</a:t>
            </a:r>
          </a:p>
          <a:p>
            <a:pPr marL="114300" indent="-342900">
              <a:lnSpc>
                <a:spcPct val="90000"/>
              </a:lnSpc>
              <a:spcAft>
                <a:spcPts val="600"/>
              </a:spcAft>
              <a:buFont typeface="Wingdings" panose="05000000000000000000" pitchFamily="2" charset="2"/>
              <a:buChar char="v"/>
            </a:pPr>
            <a:r>
              <a:rPr lang="en-US" sz="2000" dirty="0"/>
              <a:t> physical or sexual abuse</a:t>
            </a:r>
          </a:p>
          <a:p>
            <a:pPr marL="114300" indent="-342900">
              <a:lnSpc>
                <a:spcPct val="90000"/>
              </a:lnSpc>
              <a:spcAft>
                <a:spcPts val="600"/>
              </a:spcAft>
              <a:buFont typeface="Wingdings" panose="05000000000000000000" pitchFamily="2" charset="2"/>
              <a:buChar char="v"/>
            </a:pPr>
            <a:r>
              <a:rPr lang="en-US" sz="2000" dirty="0"/>
              <a:t> violent or threatening behaviour</a:t>
            </a:r>
          </a:p>
          <a:p>
            <a:pPr marL="114300" indent="-342900">
              <a:lnSpc>
                <a:spcPct val="90000"/>
              </a:lnSpc>
              <a:spcAft>
                <a:spcPts val="600"/>
              </a:spcAft>
              <a:buFont typeface="Wingdings" panose="05000000000000000000" pitchFamily="2" charset="2"/>
              <a:buChar char="v"/>
            </a:pPr>
            <a:r>
              <a:rPr lang="en-US" sz="2000" dirty="0"/>
              <a:t> controlling or coercive behaviour</a:t>
            </a:r>
          </a:p>
          <a:p>
            <a:pPr marL="114300" indent="-342900">
              <a:lnSpc>
                <a:spcPct val="90000"/>
              </a:lnSpc>
              <a:spcAft>
                <a:spcPts val="600"/>
              </a:spcAft>
              <a:buFont typeface="Wingdings" panose="05000000000000000000" pitchFamily="2" charset="2"/>
              <a:buChar char="v"/>
            </a:pPr>
            <a:r>
              <a:rPr lang="en-US" sz="2000" dirty="0"/>
              <a:t> economic abuse</a:t>
            </a:r>
          </a:p>
          <a:p>
            <a:pPr marL="114300" indent="-342900">
              <a:lnSpc>
                <a:spcPct val="90000"/>
              </a:lnSpc>
              <a:spcAft>
                <a:spcPts val="600"/>
              </a:spcAft>
              <a:buFont typeface="Wingdings" panose="05000000000000000000" pitchFamily="2" charset="2"/>
              <a:buChar char="v"/>
            </a:pPr>
            <a:r>
              <a:rPr lang="en-US" sz="2000" dirty="0"/>
              <a:t> psychological, emotional, or other abuse</a:t>
            </a:r>
          </a:p>
          <a:p>
            <a:pPr indent="-228600">
              <a:lnSpc>
                <a:spcPct val="90000"/>
              </a:lnSpc>
              <a:spcAft>
                <a:spcPts val="600"/>
              </a:spcAft>
              <a:buFont typeface="Arial" panose="020B0604020202020204" pitchFamily="34" charset="0"/>
              <a:buChar char="•"/>
            </a:pPr>
            <a:endParaRPr lang="en-US" sz="2000" b="1" dirty="0"/>
          </a:p>
          <a:p>
            <a:pPr>
              <a:lnSpc>
                <a:spcPct val="90000"/>
              </a:lnSpc>
              <a:spcAft>
                <a:spcPts val="600"/>
              </a:spcAft>
            </a:pPr>
            <a:r>
              <a:rPr lang="en-US" sz="2000" b="1" dirty="0"/>
              <a:t>And it does not matter whether the behaviour consists of a single incident or a course of conduct.  </a:t>
            </a:r>
          </a:p>
          <a:p>
            <a:pPr indent="-228600">
              <a:lnSpc>
                <a:spcPct val="90000"/>
              </a:lnSpc>
              <a:spcAft>
                <a:spcPts val="600"/>
              </a:spcAft>
              <a:buFont typeface="Arial" panose="020B0604020202020204" pitchFamily="34" charset="0"/>
              <a:buChar char="•"/>
            </a:pPr>
            <a:endParaRPr lang="en-US" sz="2000" dirty="0"/>
          </a:p>
          <a:p>
            <a:pPr indent="-228600">
              <a:lnSpc>
                <a:spcPct val="90000"/>
              </a:lnSpc>
              <a:buFont typeface="Arial" panose="020B0604020202020204" pitchFamily="34" charset="0"/>
              <a:buChar char="•"/>
            </a:pPr>
            <a:endParaRPr lang="en-US" sz="2000" dirty="0"/>
          </a:p>
        </p:txBody>
      </p:sp>
      <p:sp>
        <p:nvSpPr>
          <p:cNvPr id="4" name="TextBox 3">
            <a:extLst>
              <a:ext uri="{FF2B5EF4-FFF2-40B4-BE49-F238E27FC236}">
                <a16:creationId xmlns:a16="http://schemas.microsoft.com/office/drawing/2014/main" id="{036ABBD2-4DFA-C4B5-1E57-A6C5FD801AE2}"/>
              </a:ext>
            </a:extLst>
          </p:cNvPr>
          <p:cNvSpPr txBox="1"/>
          <p:nvPr/>
        </p:nvSpPr>
        <p:spPr>
          <a:xfrm>
            <a:off x="7273214" y="1858535"/>
            <a:ext cx="4228051" cy="4939814"/>
          </a:xfrm>
          <a:prstGeom prst="rect">
            <a:avLst/>
          </a:prstGeom>
          <a:noFill/>
        </p:spPr>
        <p:txBody>
          <a:bodyPr wrap="square" rtlCol="0">
            <a:spAutoFit/>
          </a:bodyPr>
          <a:lstStyle/>
          <a:p>
            <a:pPr>
              <a:spcAft>
                <a:spcPts val="600"/>
              </a:spcAft>
            </a:pPr>
            <a:r>
              <a:rPr lang="en-GB" b="1" u="sng" dirty="0"/>
              <a:t>Definition of “personally connected”:</a:t>
            </a:r>
          </a:p>
          <a:p>
            <a:pPr>
              <a:spcAft>
                <a:spcPts val="600"/>
              </a:spcAft>
            </a:pPr>
            <a:r>
              <a:rPr lang="en-GB" b="1" dirty="0"/>
              <a:t>Two people are “personally connected” to each other if any of the following applies:</a:t>
            </a:r>
          </a:p>
          <a:p>
            <a:pPr>
              <a:spcAft>
                <a:spcPts val="600"/>
              </a:spcAft>
            </a:pPr>
            <a:r>
              <a:rPr lang="en-GB" dirty="0"/>
              <a:t>- they are, or have been, married</a:t>
            </a:r>
          </a:p>
          <a:p>
            <a:pPr>
              <a:spcAft>
                <a:spcPts val="600"/>
              </a:spcAft>
            </a:pPr>
            <a:r>
              <a:rPr lang="en-GB" dirty="0"/>
              <a:t>- they are, or have been, civil partners</a:t>
            </a:r>
          </a:p>
          <a:p>
            <a:pPr>
              <a:spcAft>
                <a:spcPts val="600"/>
              </a:spcAft>
            </a:pPr>
            <a:r>
              <a:rPr lang="en-GB" dirty="0"/>
              <a:t>- they have agreed to marry one another</a:t>
            </a:r>
          </a:p>
          <a:p>
            <a:pPr>
              <a:spcAft>
                <a:spcPts val="600"/>
              </a:spcAft>
            </a:pPr>
            <a:r>
              <a:rPr lang="en-GB" dirty="0"/>
              <a:t>- they have entered into a civil partnership agreement</a:t>
            </a:r>
          </a:p>
          <a:p>
            <a:pPr>
              <a:spcAft>
                <a:spcPts val="600"/>
              </a:spcAft>
            </a:pPr>
            <a:r>
              <a:rPr lang="en-GB" dirty="0"/>
              <a:t>- they are, or have been, in an intimate personal relationship with each other</a:t>
            </a:r>
          </a:p>
          <a:p>
            <a:pPr>
              <a:spcAft>
                <a:spcPts val="600"/>
              </a:spcAft>
            </a:pPr>
            <a:r>
              <a:rPr lang="en-GB" dirty="0"/>
              <a:t>- they each have, or there has been a time when they each have had, a parental relationship in relation to the same child</a:t>
            </a:r>
          </a:p>
          <a:p>
            <a:pPr>
              <a:spcAft>
                <a:spcPts val="600"/>
              </a:spcAft>
            </a:pPr>
            <a:r>
              <a:rPr lang="en-GB" dirty="0"/>
              <a:t>- they are relatives</a:t>
            </a:r>
          </a:p>
          <a:p>
            <a:endParaRPr lang="en-GB" dirty="0"/>
          </a:p>
        </p:txBody>
      </p:sp>
      <p:cxnSp>
        <p:nvCxnSpPr>
          <p:cNvPr id="6" name="Straight Connector 5">
            <a:extLst>
              <a:ext uri="{FF2B5EF4-FFF2-40B4-BE49-F238E27FC236}">
                <a16:creationId xmlns:a16="http://schemas.microsoft.com/office/drawing/2014/main" id="{E0092130-29E8-7E78-1C76-E909D0ACF64C}"/>
              </a:ext>
            </a:extLst>
          </p:cNvPr>
          <p:cNvCxnSpPr/>
          <p:nvPr/>
        </p:nvCxnSpPr>
        <p:spPr>
          <a:xfrm>
            <a:off x="6733309" y="1858535"/>
            <a:ext cx="0" cy="430212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1385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244F4-1E21-2CA8-D34E-843B83E52321}"/>
              </a:ext>
            </a:extLst>
          </p:cNvPr>
          <p:cNvSpPr>
            <a:spLocks noGrp="1"/>
          </p:cNvSpPr>
          <p:nvPr>
            <p:ph type="title"/>
          </p:nvPr>
        </p:nvSpPr>
        <p:spPr>
          <a:xfrm>
            <a:off x="41246" y="0"/>
            <a:ext cx="7139730" cy="1166306"/>
          </a:xfrm>
        </p:spPr>
        <p:txBody>
          <a:bodyPr/>
          <a:lstStyle/>
          <a:p>
            <a:r>
              <a:rPr lang="en-GB" b="1"/>
              <a:t>Types of Domestic Abuse</a:t>
            </a:r>
            <a:endParaRPr lang="en-GB" b="1" dirty="0"/>
          </a:p>
        </p:txBody>
      </p:sp>
      <p:sp>
        <p:nvSpPr>
          <p:cNvPr id="3" name="TextBox 2">
            <a:extLst>
              <a:ext uri="{FF2B5EF4-FFF2-40B4-BE49-F238E27FC236}">
                <a16:creationId xmlns:a16="http://schemas.microsoft.com/office/drawing/2014/main" id="{23484101-A351-FF8E-2096-4AD8A176D06A}"/>
              </a:ext>
            </a:extLst>
          </p:cNvPr>
          <p:cNvSpPr txBox="1"/>
          <p:nvPr/>
        </p:nvSpPr>
        <p:spPr>
          <a:xfrm>
            <a:off x="171624" y="1166306"/>
            <a:ext cx="3254929" cy="1677382"/>
          </a:xfrm>
          <a:prstGeom prst="rect">
            <a:avLst/>
          </a:prstGeom>
          <a:noFill/>
        </p:spPr>
        <p:txBody>
          <a:bodyPr wrap="square" rtlCol="0">
            <a:spAutoFit/>
          </a:bodyPr>
          <a:lstStyle/>
          <a:p>
            <a:r>
              <a:rPr lang="en-GB" sz="1400" b="1" u="sng"/>
              <a:t>Physical Abuse</a:t>
            </a:r>
          </a:p>
          <a:p>
            <a:r>
              <a:rPr lang="en-GB" sz="1200" b="1"/>
              <a:t>Violence or intentional and unwanted contact.</a:t>
            </a:r>
          </a:p>
          <a:p>
            <a:r>
              <a:rPr lang="en-GB" sz="1100" i="1"/>
              <a:t>- Scratching, punching, biting, strangling, or kicking</a:t>
            </a:r>
          </a:p>
          <a:p>
            <a:r>
              <a:rPr lang="en-GB" sz="1100" i="1"/>
              <a:t>- Throwing something at you</a:t>
            </a:r>
          </a:p>
          <a:p>
            <a:r>
              <a:rPr lang="en-GB" sz="1100" i="1"/>
              <a:t>- Pulling your hair</a:t>
            </a:r>
          </a:p>
          <a:p>
            <a:r>
              <a:rPr lang="en-GB" sz="1100" i="1"/>
              <a:t>- Pushing or pulling you</a:t>
            </a:r>
          </a:p>
          <a:p>
            <a:r>
              <a:rPr lang="en-GB" sz="1100" i="1"/>
              <a:t>- Grabbing your clothing</a:t>
            </a:r>
          </a:p>
          <a:p>
            <a:r>
              <a:rPr lang="en-GB" sz="1100" i="1"/>
              <a:t>- Grabbing you to prevent you from leaving or forcing you to go somewhere</a:t>
            </a:r>
            <a:endParaRPr lang="en-GB" sz="1100" i="1" dirty="0"/>
          </a:p>
        </p:txBody>
      </p:sp>
      <p:sp>
        <p:nvSpPr>
          <p:cNvPr id="4" name="TextBox 3">
            <a:extLst>
              <a:ext uri="{FF2B5EF4-FFF2-40B4-BE49-F238E27FC236}">
                <a16:creationId xmlns:a16="http://schemas.microsoft.com/office/drawing/2014/main" id="{18D9C1FC-82A3-AF87-242A-0A162ECDE711}"/>
              </a:ext>
            </a:extLst>
          </p:cNvPr>
          <p:cNvSpPr txBox="1"/>
          <p:nvPr/>
        </p:nvSpPr>
        <p:spPr>
          <a:xfrm>
            <a:off x="3556931" y="1166306"/>
            <a:ext cx="4429388" cy="2970044"/>
          </a:xfrm>
          <a:prstGeom prst="rect">
            <a:avLst/>
          </a:prstGeom>
          <a:noFill/>
        </p:spPr>
        <p:txBody>
          <a:bodyPr wrap="square" rtlCol="0">
            <a:spAutoFit/>
          </a:bodyPr>
          <a:lstStyle/>
          <a:p>
            <a:r>
              <a:rPr lang="en-GB" sz="1400" b="1" u="sng"/>
              <a:t>Emotional Abuse</a:t>
            </a:r>
          </a:p>
          <a:p>
            <a:r>
              <a:rPr lang="en-GB" sz="1200" b="1"/>
              <a:t>Threats, insults, humiliation, intimidation, isolation, or stalking.</a:t>
            </a:r>
          </a:p>
          <a:p>
            <a:r>
              <a:rPr lang="en-GB" sz="1100" i="1"/>
              <a:t>- Calling you names and putting you down</a:t>
            </a:r>
          </a:p>
          <a:p>
            <a:r>
              <a:rPr lang="en-GB" sz="1100" i="1"/>
              <a:t>- Yelling and screaming at you</a:t>
            </a:r>
          </a:p>
          <a:p>
            <a:r>
              <a:rPr lang="en-GB" sz="1100" i="1"/>
              <a:t>- Intentionally embarrassing you in public</a:t>
            </a:r>
          </a:p>
          <a:p>
            <a:r>
              <a:rPr lang="en-GB" sz="1100" i="1"/>
              <a:t>- Preventing you from seeing or talking with friends or family</a:t>
            </a:r>
          </a:p>
          <a:p>
            <a:r>
              <a:rPr lang="en-GB" sz="1100" i="1"/>
              <a:t>- Telling you what to do and wear</a:t>
            </a:r>
          </a:p>
          <a:p>
            <a:r>
              <a:rPr lang="en-GB" sz="1100" i="1"/>
              <a:t>- Damaging your property</a:t>
            </a:r>
          </a:p>
          <a:p>
            <a:r>
              <a:rPr lang="en-GB" sz="1100" i="1"/>
              <a:t>- Blaming your actions for their abusive behaviour</a:t>
            </a:r>
          </a:p>
          <a:p>
            <a:r>
              <a:rPr lang="en-GB" sz="1100" i="1"/>
              <a:t>- Threatening to commit suicide to prevent you from breaking up with them</a:t>
            </a:r>
          </a:p>
          <a:p>
            <a:r>
              <a:rPr lang="en-GB" sz="1100" i="1"/>
              <a:t>- Threatening to harm you, your pet, or people you care about</a:t>
            </a:r>
          </a:p>
          <a:p>
            <a:r>
              <a:rPr lang="en-GB" sz="1100" i="1"/>
              <a:t>- Making you feel guilty or immature when you don’t consent to sexual activity</a:t>
            </a:r>
          </a:p>
          <a:p>
            <a:r>
              <a:rPr lang="en-GB" sz="1100" i="1"/>
              <a:t>- Threatening to have your children taken away</a:t>
            </a:r>
          </a:p>
          <a:p>
            <a:endParaRPr lang="en-GB" dirty="0"/>
          </a:p>
        </p:txBody>
      </p:sp>
      <p:sp>
        <p:nvSpPr>
          <p:cNvPr id="5" name="TextBox 4">
            <a:extLst>
              <a:ext uri="{FF2B5EF4-FFF2-40B4-BE49-F238E27FC236}">
                <a16:creationId xmlns:a16="http://schemas.microsoft.com/office/drawing/2014/main" id="{1FBA5A10-FF69-3CF2-2AFE-882F2EE804BE}"/>
              </a:ext>
            </a:extLst>
          </p:cNvPr>
          <p:cNvSpPr txBox="1"/>
          <p:nvPr/>
        </p:nvSpPr>
        <p:spPr>
          <a:xfrm>
            <a:off x="6392411" y="4009994"/>
            <a:ext cx="2860645" cy="2369880"/>
          </a:xfrm>
          <a:prstGeom prst="rect">
            <a:avLst/>
          </a:prstGeom>
          <a:noFill/>
        </p:spPr>
        <p:txBody>
          <a:bodyPr wrap="square" rtlCol="0">
            <a:spAutoFit/>
          </a:bodyPr>
          <a:lstStyle/>
          <a:p>
            <a:r>
              <a:rPr lang="en-GB" sz="1400" b="1" u="sng"/>
              <a:t>Sexual Abuse</a:t>
            </a:r>
          </a:p>
          <a:p>
            <a:r>
              <a:rPr lang="en-GB" sz="1200" b="1"/>
              <a:t>Any action that pressures you to do something sexually you don’t want to do.</a:t>
            </a:r>
          </a:p>
          <a:p>
            <a:r>
              <a:rPr lang="en-GB" sz="1100" i="1"/>
              <a:t>- Unwanted kissing or touching</a:t>
            </a:r>
          </a:p>
          <a:p>
            <a:r>
              <a:rPr lang="en-GB" sz="1100" i="1"/>
              <a:t>- Unwanted rough or violent sexual activity</a:t>
            </a:r>
          </a:p>
          <a:p>
            <a:r>
              <a:rPr lang="en-GB" sz="1100" i="1"/>
              <a:t>- Rape or attempted rape</a:t>
            </a:r>
          </a:p>
          <a:p>
            <a:r>
              <a:rPr lang="en-GB" sz="1100" i="1"/>
              <a:t>- Refusing to use condoms or restricting access to birth control</a:t>
            </a:r>
          </a:p>
          <a:p>
            <a:r>
              <a:rPr lang="en-GB" sz="1100" i="1"/>
              <a:t>- Threatening you into unwanted sexual activity</a:t>
            </a:r>
          </a:p>
          <a:p>
            <a:r>
              <a:rPr lang="en-GB" sz="1100" i="1"/>
              <a:t>- Pressuring or forcing you to have sex or perform sexual acts</a:t>
            </a:r>
          </a:p>
          <a:p>
            <a:r>
              <a:rPr lang="en-GB" sz="1100" i="1"/>
              <a:t>- Using sexual insults towards you</a:t>
            </a:r>
            <a:endParaRPr lang="en-GB" sz="1100" i="1" dirty="0"/>
          </a:p>
        </p:txBody>
      </p:sp>
      <p:sp>
        <p:nvSpPr>
          <p:cNvPr id="6" name="TextBox 5">
            <a:extLst>
              <a:ext uri="{FF2B5EF4-FFF2-40B4-BE49-F238E27FC236}">
                <a16:creationId xmlns:a16="http://schemas.microsoft.com/office/drawing/2014/main" id="{F0F405F2-5B11-53B5-CF5F-4B5BEF1508E1}"/>
              </a:ext>
            </a:extLst>
          </p:cNvPr>
          <p:cNvSpPr txBox="1"/>
          <p:nvPr/>
        </p:nvSpPr>
        <p:spPr>
          <a:xfrm>
            <a:off x="8053431" y="1166306"/>
            <a:ext cx="4009937" cy="2539157"/>
          </a:xfrm>
          <a:prstGeom prst="rect">
            <a:avLst/>
          </a:prstGeom>
          <a:noFill/>
        </p:spPr>
        <p:txBody>
          <a:bodyPr wrap="square" rtlCol="0">
            <a:spAutoFit/>
          </a:bodyPr>
          <a:lstStyle/>
          <a:p>
            <a:r>
              <a:rPr lang="en-GB" sz="1400" b="1" u="sng"/>
              <a:t>Financial Abuse</a:t>
            </a:r>
          </a:p>
          <a:p>
            <a:r>
              <a:rPr lang="en-GB" sz="1200" b="1"/>
              <a:t>Can be very subtle – telling you what you can and cannot buy or requiring you to share control of your bank accounts</a:t>
            </a:r>
          </a:p>
          <a:p>
            <a:r>
              <a:rPr lang="en-GB" sz="1100" i="1"/>
              <a:t>- Giving you an allowance and closely watching what you buy</a:t>
            </a:r>
          </a:p>
          <a:p>
            <a:r>
              <a:rPr lang="en-GB" sz="1100" i="1"/>
              <a:t>- Placing your wages in their account and denying you access to it</a:t>
            </a:r>
          </a:p>
          <a:p>
            <a:r>
              <a:rPr lang="en-GB" sz="1100" i="1"/>
              <a:t>- Keeping you from seeing shared bank accounts</a:t>
            </a:r>
          </a:p>
          <a:p>
            <a:r>
              <a:rPr lang="en-GB" sz="1100" i="1"/>
              <a:t>- Forbidding you to work or limiting the hours you do</a:t>
            </a:r>
          </a:p>
          <a:p>
            <a:r>
              <a:rPr lang="en-GB" sz="1100" i="1"/>
              <a:t>- Preventing you from going to work </a:t>
            </a:r>
          </a:p>
          <a:p>
            <a:r>
              <a:rPr lang="en-GB" sz="1100" i="1"/>
              <a:t>- Getting you fired by harassing you, your employer, or coworkers on the job</a:t>
            </a:r>
          </a:p>
          <a:p>
            <a:r>
              <a:rPr lang="en-GB" sz="1100" i="1"/>
              <a:t>- Maxing out your credit cards without permission</a:t>
            </a:r>
          </a:p>
          <a:p>
            <a:r>
              <a:rPr lang="en-GB" sz="1100" i="1"/>
              <a:t>- Refusing to give you money for food, rent, medicine, or clothing</a:t>
            </a:r>
          </a:p>
          <a:p>
            <a:r>
              <a:rPr lang="en-GB" sz="1100" i="1"/>
              <a:t>- Spending money on themselves but not allowing you to do the same</a:t>
            </a:r>
            <a:endParaRPr lang="en-GB" sz="1100" i="1" dirty="0"/>
          </a:p>
        </p:txBody>
      </p:sp>
      <p:sp>
        <p:nvSpPr>
          <p:cNvPr id="7" name="TextBox 6">
            <a:extLst>
              <a:ext uri="{FF2B5EF4-FFF2-40B4-BE49-F238E27FC236}">
                <a16:creationId xmlns:a16="http://schemas.microsoft.com/office/drawing/2014/main" id="{2D6241C1-0F07-EFF2-3AE8-3B3743F905A8}"/>
              </a:ext>
            </a:extLst>
          </p:cNvPr>
          <p:cNvSpPr txBox="1"/>
          <p:nvPr/>
        </p:nvSpPr>
        <p:spPr>
          <a:xfrm>
            <a:off x="2896998" y="4009994"/>
            <a:ext cx="3495413" cy="2385268"/>
          </a:xfrm>
          <a:prstGeom prst="rect">
            <a:avLst/>
          </a:prstGeom>
          <a:noFill/>
        </p:spPr>
        <p:txBody>
          <a:bodyPr wrap="square" rtlCol="0">
            <a:spAutoFit/>
          </a:bodyPr>
          <a:lstStyle/>
          <a:p>
            <a:r>
              <a:rPr lang="en-GB" sz="1400" b="1" u="sng"/>
              <a:t>Coercive Control</a:t>
            </a:r>
          </a:p>
          <a:p>
            <a:r>
              <a:rPr lang="en-GB" sz="1200" b="1"/>
              <a:t>A pattern of intimidation, degradation, isolation and control with the use or threat of physical and sexual violence</a:t>
            </a:r>
          </a:p>
          <a:p>
            <a:r>
              <a:rPr lang="en-GB" sz="1100" i="1"/>
              <a:t>- Unreasonable demands</a:t>
            </a:r>
          </a:p>
          <a:p>
            <a:r>
              <a:rPr lang="en-GB" sz="1100" i="1"/>
              <a:t>- Degradation</a:t>
            </a:r>
          </a:p>
          <a:p>
            <a:r>
              <a:rPr lang="en-GB" sz="1100" i="1"/>
              <a:t>- Restricting daily activities</a:t>
            </a:r>
          </a:p>
          <a:p>
            <a:r>
              <a:rPr lang="en-GB" sz="1100" i="1"/>
              <a:t>- Threats or intimidation</a:t>
            </a:r>
          </a:p>
          <a:p>
            <a:r>
              <a:rPr lang="en-GB" sz="1100" i="1"/>
              <a:t>- Financial control</a:t>
            </a:r>
          </a:p>
          <a:p>
            <a:r>
              <a:rPr lang="en-GB" sz="1100" i="1"/>
              <a:t>- Monitoring of time</a:t>
            </a:r>
          </a:p>
          <a:p>
            <a:r>
              <a:rPr lang="en-GB" sz="1100" i="1"/>
              <a:t>- Taking your phone away</a:t>
            </a:r>
          </a:p>
          <a:p>
            <a:r>
              <a:rPr lang="en-GB" sz="1100" i="1"/>
              <a:t>- Deprivation of food</a:t>
            </a:r>
          </a:p>
          <a:p>
            <a:r>
              <a:rPr lang="en-GB" sz="1100" i="1"/>
              <a:t>- Destruction of possessions</a:t>
            </a:r>
            <a:endParaRPr lang="en-GB" sz="1100" i="1" dirty="0"/>
          </a:p>
        </p:txBody>
      </p:sp>
      <p:sp>
        <p:nvSpPr>
          <p:cNvPr id="8" name="TextBox 7">
            <a:extLst>
              <a:ext uri="{FF2B5EF4-FFF2-40B4-BE49-F238E27FC236}">
                <a16:creationId xmlns:a16="http://schemas.microsoft.com/office/drawing/2014/main" id="{D5DD9D7B-5A09-5D0E-BB1B-69BE953F416E}"/>
              </a:ext>
            </a:extLst>
          </p:cNvPr>
          <p:cNvSpPr txBox="1"/>
          <p:nvPr/>
        </p:nvSpPr>
        <p:spPr>
          <a:xfrm>
            <a:off x="171624" y="3106696"/>
            <a:ext cx="2529631" cy="3247043"/>
          </a:xfrm>
          <a:prstGeom prst="rect">
            <a:avLst/>
          </a:prstGeom>
          <a:noFill/>
        </p:spPr>
        <p:txBody>
          <a:bodyPr wrap="square" rtlCol="0">
            <a:spAutoFit/>
          </a:bodyPr>
          <a:lstStyle/>
          <a:p>
            <a:r>
              <a:rPr lang="en-GB" sz="1400" b="1" u="sng"/>
              <a:t>Psychological Abuse</a:t>
            </a:r>
          </a:p>
          <a:p>
            <a:r>
              <a:rPr lang="en-GB" sz="1200" b="1"/>
              <a:t>A person subjecting another person to behaviour which may result in psychological trauma including anxiety or PTSD. </a:t>
            </a:r>
          </a:p>
          <a:p>
            <a:r>
              <a:rPr lang="en-GB" sz="1100" i="1"/>
              <a:t>- Gaslighting</a:t>
            </a:r>
          </a:p>
          <a:p>
            <a:r>
              <a:rPr lang="en-GB" sz="1100" i="1"/>
              <a:t>- Moving things around the house, then denying it</a:t>
            </a:r>
          </a:p>
          <a:p>
            <a:r>
              <a:rPr lang="en-GB" sz="1100" i="1"/>
              <a:t>- Denying that they or you said things</a:t>
            </a:r>
          </a:p>
          <a:p>
            <a:r>
              <a:rPr lang="en-GB" sz="1100" i="1"/>
              <a:t>- Telling you people have said things about you</a:t>
            </a:r>
          </a:p>
          <a:p>
            <a:r>
              <a:rPr lang="en-GB" sz="1100" i="1"/>
              <a:t>- Telling you have a mental health condition when you don’t</a:t>
            </a:r>
          </a:p>
          <a:p>
            <a:r>
              <a:rPr lang="en-GB" sz="1100" i="1"/>
              <a:t>- Making derogatory jokes about you to others in front of you</a:t>
            </a:r>
          </a:p>
          <a:p>
            <a:r>
              <a:rPr lang="en-GB" sz="1100" i="1"/>
              <a:t>- Name calling</a:t>
            </a:r>
          </a:p>
          <a:p>
            <a:r>
              <a:rPr lang="en-GB" sz="1100" i="1"/>
              <a:t>- Questioning you endlessly about everything you do or say</a:t>
            </a:r>
            <a:endParaRPr lang="en-GB" sz="1100" i="1" dirty="0"/>
          </a:p>
        </p:txBody>
      </p:sp>
      <p:sp>
        <p:nvSpPr>
          <p:cNvPr id="9" name="TextBox 8">
            <a:extLst>
              <a:ext uri="{FF2B5EF4-FFF2-40B4-BE49-F238E27FC236}">
                <a16:creationId xmlns:a16="http://schemas.microsoft.com/office/drawing/2014/main" id="{065CB64C-A9D3-4363-D739-DC796C2C1D6A}"/>
              </a:ext>
            </a:extLst>
          </p:cNvPr>
          <p:cNvSpPr txBox="1"/>
          <p:nvPr/>
        </p:nvSpPr>
        <p:spPr>
          <a:xfrm>
            <a:off x="9295002" y="4009994"/>
            <a:ext cx="2432807" cy="1877437"/>
          </a:xfrm>
          <a:prstGeom prst="rect">
            <a:avLst/>
          </a:prstGeom>
          <a:noFill/>
        </p:spPr>
        <p:txBody>
          <a:bodyPr wrap="square" rtlCol="0">
            <a:spAutoFit/>
          </a:bodyPr>
          <a:lstStyle/>
          <a:p>
            <a:r>
              <a:rPr lang="en-GB" sz="1400" b="1" u="sng"/>
              <a:t>Digital Abuse</a:t>
            </a:r>
          </a:p>
          <a:p>
            <a:r>
              <a:rPr lang="en-GB" sz="1200" b="1"/>
              <a:t>The use of technologies (such as texting and social networking) to bully, harass, stalk or intimidate.</a:t>
            </a:r>
          </a:p>
          <a:p>
            <a:r>
              <a:rPr lang="en-GB" sz="1100" i="1"/>
              <a:t>- Tells you who you can or cannot be social media “friends” with</a:t>
            </a:r>
          </a:p>
          <a:p>
            <a:r>
              <a:rPr lang="en-GB" sz="1100" i="1"/>
              <a:t>- Send you negative, insulting, or threatening emails or online messages</a:t>
            </a:r>
          </a:p>
          <a:p>
            <a:r>
              <a:rPr lang="en-GB" sz="1100" i="1"/>
              <a:t>- Posts negative things about you</a:t>
            </a:r>
          </a:p>
          <a:p>
            <a:r>
              <a:rPr lang="en-GB" sz="1100" i="1"/>
              <a:t>- Monitors your social media sites</a:t>
            </a:r>
            <a:endParaRPr lang="en-GB" sz="1100" i="1" dirty="0"/>
          </a:p>
        </p:txBody>
      </p:sp>
      <p:cxnSp>
        <p:nvCxnSpPr>
          <p:cNvPr id="11" name="Straight Connector 10">
            <a:extLst>
              <a:ext uri="{FF2B5EF4-FFF2-40B4-BE49-F238E27FC236}">
                <a16:creationId xmlns:a16="http://schemas.microsoft.com/office/drawing/2014/main" id="{B3C7D0DB-5233-9AFD-0F2C-8589B35BEF31}"/>
              </a:ext>
            </a:extLst>
          </p:cNvPr>
          <p:cNvCxnSpPr/>
          <p:nvPr/>
        </p:nvCxnSpPr>
        <p:spPr>
          <a:xfrm>
            <a:off x="3426553" y="1166306"/>
            <a:ext cx="0" cy="2539157"/>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AF00D81E-D65B-338D-D9D7-C07F6C126714}"/>
              </a:ext>
            </a:extLst>
          </p:cNvPr>
          <p:cNvCxnSpPr/>
          <p:nvPr/>
        </p:nvCxnSpPr>
        <p:spPr>
          <a:xfrm>
            <a:off x="7958006" y="1166306"/>
            <a:ext cx="0" cy="2539157"/>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A9859746-2CAE-099A-4022-90F03306D1D5}"/>
              </a:ext>
            </a:extLst>
          </p:cNvPr>
          <p:cNvCxnSpPr/>
          <p:nvPr/>
        </p:nvCxnSpPr>
        <p:spPr>
          <a:xfrm>
            <a:off x="2701255" y="3919294"/>
            <a:ext cx="0" cy="2539157"/>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DA614C4C-8EC6-AD8E-58A2-4DBD0B0DACA1}"/>
              </a:ext>
            </a:extLst>
          </p:cNvPr>
          <p:cNvCxnSpPr/>
          <p:nvPr/>
        </p:nvCxnSpPr>
        <p:spPr>
          <a:xfrm>
            <a:off x="6179540" y="3919294"/>
            <a:ext cx="0" cy="2539157"/>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77476C73-38EE-CB5A-CD1A-27F4E85C1EDD}"/>
              </a:ext>
            </a:extLst>
          </p:cNvPr>
          <p:cNvCxnSpPr/>
          <p:nvPr/>
        </p:nvCxnSpPr>
        <p:spPr>
          <a:xfrm>
            <a:off x="9275078" y="3942820"/>
            <a:ext cx="0" cy="2539157"/>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57693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35F5E-4F93-DFE8-5466-FE60119689BF}"/>
              </a:ext>
            </a:extLst>
          </p:cNvPr>
          <p:cNvSpPr>
            <a:spLocks noGrp="1"/>
          </p:cNvSpPr>
          <p:nvPr>
            <p:ph type="title"/>
          </p:nvPr>
        </p:nvSpPr>
        <p:spPr/>
        <p:txBody>
          <a:bodyPr/>
          <a:lstStyle/>
          <a:p>
            <a:r>
              <a:rPr lang="en-GB" b="1" dirty="0"/>
              <a:t>Types of Domestic Abuse</a:t>
            </a:r>
          </a:p>
        </p:txBody>
      </p:sp>
      <p:sp>
        <p:nvSpPr>
          <p:cNvPr id="3" name="TextBox 2">
            <a:extLst>
              <a:ext uri="{FF2B5EF4-FFF2-40B4-BE49-F238E27FC236}">
                <a16:creationId xmlns:a16="http://schemas.microsoft.com/office/drawing/2014/main" id="{F133DE41-BF33-8D43-17BE-A89B08F4162F}"/>
              </a:ext>
            </a:extLst>
          </p:cNvPr>
          <p:cNvSpPr txBox="1"/>
          <p:nvPr/>
        </p:nvSpPr>
        <p:spPr>
          <a:xfrm>
            <a:off x="201335" y="1690688"/>
            <a:ext cx="3036815" cy="1415772"/>
          </a:xfrm>
          <a:prstGeom prst="rect">
            <a:avLst/>
          </a:prstGeom>
          <a:noFill/>
        </p:spPr>
        <p:txBody>
          <a:bodyPr wrap="square" rtlCol="0">
            <a:spAutoFit/>
          </a:bodyPr>
          <a:lstStyle/>
          <a:p>
            <a:r>
              <a:rPr lang="en-GB" sz="1400" b="1" u="sng" dirty="0"/>
              <a:t>Teenage Relationship Abuse</a:t>
            </a:r>
          </a:p>
          <a:p>
            <a:r>
              <a:rPr lang="en-GB" sz="1200" i="1" dirty="0"/>
              <a:t>If the victim and perpetrator are at least 16 years old, abuse in the relationship can fall under the statutory definition of domestic abuse. Whilst young people under 16 can experience abuse in a relationship, it would be considered child abuse as a matter of law.</a:t>
            </a:r>
          </a:p>
        </p:txBody>
      </p:sp>
      <p:sp>
        <p:nvSpPr>
          <p:cNvPr id="4" name="TextBox 3">
            <a:extLst>
              <a:ext uri="{FF2B5EF4-FFF2-40B4-BE49-F238E27FC236}">
                <a16:creationId xmlns:a16="http://schemas.microsoft.com/office/drawing/2014/main" id="{33684969-150D-1E1C-642D-A0469719E579}"/>
              </a:ext>
            </a:extLst>
          </p:cNvPr>
          <p:cNvSpPr txBox="1"/>
          <p:nvPr/>
        </p:nvSpPr>
        <p:spPr>
          <a:xfrm>
            <a:off x="201335" y="3229761"/>
            <a:ext cx="3036815" cy="1661993"/>
          </a:xfrm>
          <a:prstGeom prst="rect">
            <a:avLst/>
          </a:prstGeom>
          <a:noFill/>
        </p:spPr>
        <p:txBody>
          <a:bodyPr wrap="square" rtlCol="0">
            <a:spAutoFit/>
          </a:bodyPr>
          <a:lstStyle/>
          <a:p>
            <a:r>
              <a:rPr lang="en-GB" sz="1400" b="1" u="sng" dirty="0"/>
              <a:t>Abuse by Family Members</a:t>
            </a:r>
          </a:p>
          <a:p>
            <a:r>
              <a:rPr lang="en-GB" sz="1200" i="1" dirty="0"/>
              <a:t>Domestic abuse may be perpetrated by a family member: by children, grandchildren, parents, those with “parental responsibility”, siblings, or extended families including in-laws. </a:t>
            </a:r>
          </a:p>
          <a:p>
            <a:endParaRPr lang="en-GB" sz="1400" b="1" u="sng" dirty="0"/>
          </a:p>
          <a:p>
            <a:endParaRPr lang="en-GB" sz="1400" b="1" u="sng" dirty="0"/>
          </a:p>
        </p:txBody>
      </p:sp>
      <p:sp>
        <p:nvSpPr>
          <p:cNvPr id="5" name="TextBox 4">
            <a:extLst>
              <a:ext uri="{FF2B5EF4-FFF2-40B4-BE49-F238E27FC236}">
                <a16:creationId xmlns:a16="http://schemas.microsoft.com/office/drawing/2014/main" id="{0E1D6666-B677-F649-4319-AE1A03C60570}"/>
              </a:ext>
            </a:extLst>
          </p:cNvPr>
          <p:cNvSpPr txBox="1"/>
          <p:nvPr/>
        </p:nvSpPr>
        <p:spPr>
          <a:xfrm>
            <a:off x="201335" y="4625277"/>
            <a:ext cx="3229762" cy="1785104"/>
          </a:xfrm>
          <a:prstGeom prst="rect">
            <a:avLst/>
          </a:prstGeom>
          <a:noFill/>
        </p:spPr>
        <p:txBody>
          <a:bodyPr wrap="square" rtlCol="0">
            <a:spAutoFit/>
          </a:bodyPr>
          <a:lstStyle/>
          <a:p>
            <a:r>
              <a:rPr lang="en-GB" sz="1400" b="1" u="sng" dirty="0"/>
              <a:t>Child to Parent Abuse</a:t>
            </a:r>
          </a:p>
          <a:p>
            <a:r>
              <a:rPr lang="en-GB" sz="1200" i="1" dirty="0"/>
              <a:t>Abuse within the family includes child-to-parent abuse, also commonly referred to as Adolescent to Parent Violence/Abuse (CAPVA). Child-to-parent abuse can involve children of all ages, including adult children, and abuse towards siblings, grandparents, aunts, uncles, as well as other family members, such as those acting as kinship carers. </a:t>
            </a:r>
          </a:p>
        </p:txBody>
      </p:sp>
      <p:sp>
        <p:nvSpPr>
          <p:cNvPr id="6" name="TextBox 5">
            <a:extLst>
              <a:ext uri="{FF2B5EF4-FFF2-40B4-BE49-F238E27FC236}">
                <a16:creationId xmlns:a16="http://schemas.microsoft.com/office/drawing/2014/main" id="{A9BEB84A-4A5B-236A-C4E4-A2A0EFF6A4B7}"/>
              </a:ext>
            </a:extLst>
          </p:cNvPr>
          <p:cNvSpPr txBox="1"/>
          <p:nvPr/>
        </p:nvSpPr>
        <p:spPr>
          <a:xfrm>
            <a:off x="4051884" y="1690688"/>
            <a:ext cx="3036815" cy="1600438"/>
          </a:xfrm>
          <a:prstGeom prst="rect">
            <a:avLst/>
          </a:prstGeom>
          <a:noFill/>
        </p:spPr>
        <p:txBody>
          <a:bodyPr wrap="square" rtlCol="0">
            <a:spAutoFit/>
          </a:bodyPr>
          <a:lstStyle/>
          <a:p>
            <a:r>
              <a:rPr lang="en-GB" sz="1400" b="1" u="sng" dirty="0"/>
              <a:t>Harassment or Stalking</a:t>
            </a:r>
          </a:p>
          <a:p>
            <a:r>
              <a:rPr lang="en-GB" sz="1200" i="1" dirty="0"/>
              <a:t>Stalking is a pattern of fixated and obsessive behaviour which is repeated, persistent, intrusive, and causes fear of violence or engenders alarm and distress in the victim. </a:t>
            </a:r>
          </a:p>
          <a:p>
            <a:r>
              <a:rPr lang="en-GB" sz="1200" i="1" dirty="0"/>
              <a:t>Harassment covers “causing alarm or distress” and the more serious offence of “putting people in fear of violence”. </a:t>
            </a:r>
          </a:p>
        </p:txBody>
      </p:sp>
      <p:sp>
        <p:nvSpPr>
          <p:cNvPr id="7" name="TextBox 6">
            <a:extLst>
              <a:ext uri="{FF2B5EF4-FFF2-40B4-BE49-F238E27FC236}">
                <a16:creationId xmlns:a16="http://schemas.microsoft.com/office/drawing/2014/main" id="{EFB46220-D0C2-A413-9267-EC716CEA7909}"/>
              </a:ext>
            </a:extLst>
          </p:cNvPr>
          <p:cNvSpPr txBox="1"/>
          <p:nvPr/>
        </p:nvSpPr>
        <p:spPr>
          <a:xfrm>
            <a:off x="4051884" y="3382209"/>
            <a:ext cx="2936147" cy="1046440"/>
          </a:xfrm>
          <a:prstGeom prst="rect">
            <a:avLst/>
          </a:prstGeom>
          <a:noFill/>
        </p:spPr>
        <p:txBody>
          <a:bodyPr wrap="square" rtlCol="0">
            <a:spAutoFit/>
          </a:bodyPr>
          <a:lstStyle/>
          <a:p>
            <a:r>
              <a:rPr lang="en-GB" sz="1400" b="1" u="sng" dirty="0"/>
              <a:t>Religious Abuse</a:t>
            </a:r>
          </a:p>
          <a:p>
            <a:r>
              <a:rPr lang="en-GB" sz="1200" i="1" dirty="0"/>
              <a:t>When a victim is prevented from carrying out their religious or spiritual practices or are forced to engage in activities that are in conflict with their beliefs.</a:t>
            </a:r>
          </a:p>
        </p:txBody>
      </p:sp>
      <p:sp>
        <p:nvSpPr>
          <p:cNvPr id="8" name="TextBox 7">
            <a:extLst>
              <a:ext uri="{FF2B5EF4-FFF2-40B4-BE49-F238E27FC236}">
                <a16:creationId xmlns:a16="http://schemas.microsoft.com/office/drawing/2014/main" id="{D6863355-3F01-4D1E-5987-91746485AEEB}"/>
              </a:ext>
            </a:extLst>
          </p:cNvPr>
          <p:cNvSpPr txBox="1"/>
          <p:nvPr/>
        </p:nvSpPr>
        <p:spPr>
          <a:xfrm>
            <a:off x="7895438" y="3937456"/>
            <a:ext cx="3644490" cy="1046440"/>
          </a:xfrm>
          <a:prstGeom prst="rect">
            <a:avLst/>
          </a:prstGeom>
          <a:noFill/>
        </p:spPr>
        <p:txBody>
          <a:bodyPr wrap="square" rtlCol="0">
            <a:spAutoFit/>
          </a:bodyPr>
          <a:lstStyle/>
          <a:p>
            <a:r>
              <a:rPr lang="en-GB" sz="1400" b="1" u="sng" dirty="0"/>
              <a:t>Forced Marriage</a:t>
            </a:r>
          </a:p>
          <a:p>
            <a:r>
              <a:rPr lang="en-GB" sz="1200" i="1" dirty="0"/>
              <a:t>When you face physical pressure to marry (e.g. threats, physical violence, or sexual violence) or emotional and psychological pressure (e.g. if you’re made to feel like you’re bringing shame to the family</a:t>
            </a:r>
          </a:p>
        </p:txBody>
      </p:sp>
      <p:sp>
        <p:nvSpPr>
          <p:cNvPr id="9" name="TextBox 8">
            <a:extLst>
              <a:ext uri="{FF2B5EF4-FFF2-40B4-BE49-F238E27FC236}">
                <a16:creationId xmlns:a16="http://schemas.microsoft.com/office/drawing/2014/main" id="{4F10F99C-BF82-D6CA-F0DA-E6141CFA8BD6}"/>
              </a:ext>
            </a:extLst>
          </p:cNvPr>
          <p:cNvSpPr txBox="1"/>
          <p:nvPr/>
        </p:nvSpPr>
        <p:spPr>
          <a:xfrm>
            <a:off x="7895439" y="5414974"/>
            <a:ext cx="3691156" cy="861774"/>
          </a:xfrm>
          <a:prstGeom prst="rect">
            <a:avLst/>
          </a:prstGeom>
          <a:noFill/>
        </p:spPr>
        <p:txBody>
          <a:bodyPr wrap="square" rtlCol="0">
            <a:spAutoFit/>
          </a:bodyPr>
          <a:lstStyle/>
          <a:p>
            <a:r>
              <a:rPr lang="en-GB" sz="1400" b="1" u="sng" dirty="0"/>
              <a:t>Female Genital Mutilation</a:t>
            </a:r>
          </a:p>
          <a:p>
            <a:r>
              <a:rPr lang="en-GB" sz="1200" i="1" dirty="0"/>
              <a:t>Comprises all procedures that involve partial or total removal of external female genitalia, or other injury to the female genital organs for non-medical reasons.</a:t>
            </a:r>
          </a:p>
        </p:txBody>
      </p:sp>
      <p:cxnSp>
        <p:nvCxnSpPr>
          <p:cNvPr id="11" name="Straight Connector 10">
            <a:extLst>
              <a:ext uri="{FF2B5EF4-FFF2-40B4-BE49-F238E27FC236}">
                <a16:creationId xmlns:a16="http://schemas.microsoft.com/office/drawing/2014/main" id="{3BD6A715-9649-E8C9-E39C-1CD93993C2D0}"/>
              </a:ext>
            </a:extLst>
          </p:cNvPr>
          <p:cNvCxnSpPr>
            <a:cxnSpLocks/>
          </p:cNvCxnSpPr>
          <p:nvPr/>
        </p:nvCxnSpPr>
        <p:spPr>
          <a:xfrm>
            <a:off x="3741490" y="1690688"/>
            <a:ext cx="0" cy="4719693"/>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a:extLst>
              <a:ext uri="{FF2B5EF4-FFF2-40B4-BE49-F238E27FC236}">
                <a16:creationId xmlns:a16="http://schemas.microsoft.com/office/drawing/2014/main" id="{3FA88BF4-E8F4-0821-EA36-3AE350A54771}"/>
              </a:ext>
            </a:extLst>
          </p:cNvPr>
          <p:cNvCxnSpPr>
            <a:cxnSpLocks/>
          </p:cNvCxnSpPr>
          <p:nvPr/>
        </p:nvCxnSpPr>
        <p:spPr>
          <a:xfrm>
            <a:off x="7702492" y="1690687"/>
            <a:ext cx="0" cy="4719693"/>
          </a:xfrm>
          <a:prstGeom prst="line">
            <a:avLst/>
          </a:prstGeom>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379EF758-D6D0-DB4D-5E12-F531FF477282}"/>
              </a:ext>
            </a:extLst>
          </p:cNvPr>
          <p:cNvSpPr txBox="1"/>
          <p:nvPr/>
        </p:nvSpPr>
        <p:spPr>
          <a:xfrm>
            <a:off x="4046988" y="4519732"/>
            <a:ext cx="3348607" cy="1600438"/>
          </a:xfrm>
          <a:prstGeom prst="rect">
            <a:avLst/>
          </a:prstGeom>
          <a:noFill/>
        </p:spPr>
        <p:txBody>
          <a:bodyPr wrap="square" rtlCol="0">
            <a:spAutoFit/>
          </a:bodyPr>
          <a:lstStyle/>
          <a:p>
            <a:r>
              <a:rPr lang="en-GB" sz="1400" b="1" u="sng" dirty="0"/>
              <a:t>Verbal Abuse</a:t>
            </a:r>
          </a:p>
          <a:p>
            <a:r>
              <a:rPr lang="en-GB" sz="1200" i="1" dirty="0"/>
              <a:t>May amount to emotional or psychological abuse, threatening behaviour, or controlling or coercive behaviour. Some examples include: repeated yelling and shouting, threatening or degrading language, verbal humiliation in private or public, being laughed at and being made fun of, name-calling, etc. </a:t>
            </a:r>
          </a:p>
        </p:txBody>
      </p:sp>
      <p:pic>
        <p:nvPicPr>
          <p:cNvPr id="13" name="Picture 12">
            <a:extLst>
              <a:ext uri="{FF2B5EF4-FFF2-40B4-BE49-F238E27FC236}">
                <a16:creationId xmlns:a16="http://schemas.microsoft.com/office/drawing/2014/main" id="{C4D17C5A-119F-8E5B-D233-0C34F2107100}"/>
              </a:ext>
            </a:extLst>
          </p:cNvPr>
          <p:cNvPicPr>
            <a:picLocks noChangeAspect="1"/>
          </p:cNvPicPr>
          <p:nvPr/>
        </p:nvPicPr>
        <p:blipFill>
          <a:blip r:embed="rId2"/>
          <a:stretch>
            <a:fillRect/>
          </a:stretch>
        </p:blipFill>
        <p:spPr>
          <a:xfrm>
            <a:off x="9472569" y="216566"/>
            <a:ext cx="2018425" cy="1211055"/>
          </a:xfrm>
          <a:prstGeom prst="rect">
            <a:avLst/>
          </a:prstGeom>
        </p:spPr>
      </p:pic>
      <p:sp>
        <p:nvSpPr>
          <p:cNvPr id="14" name="TextBox 13">
            <a:extLst>
              <a:ext uri="{FF2B5EF4-FFF2-40B4-BE49-F238E27FC236}">
                <a16:creationId xmlns:a16="http://schemas.microsoft.com/office/drawing/2014/main" id="{34FCB7F1-ECF5-1E36-AFEC-01552F6B8B2C}"/>
              </a:ext>
            </a:extLst>
          </p:cNvPr>
          <p:cNvSpPr txBox="1"/>
          <p:nvPr/>
        </p:nvSpPr>
        <p:spPr>
          <a:xfrm>
            <a:off x="7895440" y="1714869"/>
            <a:ext cx="3691155" cy="2246769"/>
          </a:xfrm>
          <a:prstGeom prst="rect">
            <a:avLst/>
          </a:prstGeom>
          <a:noFill/>
        </p:spPr>
        <p:txBody>
          <a:bodyPr wrap="square" rtlCol="0">
            <a:spAutoFit/>
          </a:bodyPr>
          <a:lstStyle/>
          <a:p>
            <a:r>
              <a:rPr lang="en-GB" sz="1400" b="1" u="sng" dirty="0"/>
              <a:t>So-called “Honor” Based Abuse</a:t>
            </a:r>
          </a:p>
          <a:p>
            <a:r>
              <a:rPr lang="en-GB" sz="1200" i="1" dirty="0"/>
              <a:t>So-called honour-based abuse can take a variety of forms, including female genital mutilation (FGM), forced marriage, honour killings, abandonment, breast flattening and other forms of domestic abuse perpetrated in a perceived defence of “honour”. It is the motivating factors behind the abuse that identifies it as honour-based, rather than the abuse itself, and that it is usually carried out with the collusion or approval from family and/or community members.</a:t>
            </a:r>
            <a:endParaRPr lang="en-GB" sz="1200" b="1" i="1" u="sng" dirty="0"/>
          </a:p>
          <a:p>
            <a:endParaRPr lang="en-GB" dirty="0"/>
          </a:p>
        </p:txBody>
      </p:sp>
    </p:spTree>
    <p:extLst>
      <p:ext uri="{BB962C8B-B14F-4D97-AF65-F5344CB8AC3E}">
        <p14:creationId xmlns:p14="http://schemas.microsoft.com/office/powerpoint/2010/main" val="3164903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D4B592-2886-14D7-8BCB-EDA57B261BC1}"/>
              </a:ext>
            </a:extLst>
          </p:cNvPr>
          <p:cNvSpPr txBox="1"/>
          <p:nvPr/>
        </p:nvSpPr>
        <p:spPr>
          <a:xfrm>
            <a:off x="558673" y="361574"/>
            <a:ext cx="10410738" cy="646331"/>
          </a:xfrm>
          <a:prstGeom prst="rect">
            <a:avLst/>
          </a:prstGeom>
          <a:noFill/>
        </p:spPr>
        <p:txBody>
          <a:bodyPr wrap="square" rtlCol="0">
            <a:spAutoFit/>
          </a:bodyPr>
          <a:lstStyle/>
          <a:p>
            <a:r>
              <a:rPr lang="en-GB" sz="3600" b="1" u="sng"/>
              <a:t>Professional Curiosity &amp; Understanding Dynamics</a:t>
            </a:r>
            <a:endParaRPr lang="en-GB" sz="3600" b="1" u="sng" dirty="0"/>
          </a:p>
        </p:txBody>
      </p:sp>
      <p:pic>
        <p:nvPicPr>
          <p:cNvPr id="3" name="Picture 2">
            <a:extLst>
              <a:ext uri="{FF2B5EF4-FFF2-40B4-BE49-F238E27FC236}">
                <a16:creationId xmlns:a16="http://schemas.microsoft.com/office/drawing/2014/main" id="{D68A034D-745A-ECBB-E4E6-9D5AE8BDA859}"/>
              </a:ext>
            </a:extLst>
          </p:cNvPr>
          <p:cNvPicPr>
            <a:picLocks noChangeAspect="1"/>
          </p:cNvPicPr>
          <p:nvPr/>
        </p:nvPicPr>
        <p:blipFill>
          <a:blip r:embed="rId2"/>
          <a:stretch>
            <a:fillRect/>
          </a:stretch>
        </p:blipFill>
        <p:spPr>
          <a:xfrm>
            <a:off x="279204" y="1404456"/>
            <a:ext cx="6989813" cy="1747453"/>
          </a:xfrm>
          <a:prstGeom prst="rect">
            <a:avLst/>
          </a:prstGeom>
        </p:spPr>
      </p:pic>
      <p:sp>
        <p:nvSpPr>
          <p:cNvPr id="5" name="TextBox 4">
            <a:extLst>
              <a:ext uri="{FF2B5EF4-FFF2-40B4-BE49-F238E27FC236}">
                <a16:creationId xmlns:a16="http://schemas.microsoft.com/office/drawing/2014/main" id="{AB1E628C-84AA-2889-2644-99F504CFE403}"/>
              </a:ext>
            </a:extLst>
          </p:cNvPr>
          <p:cNvSpPr txBox="1"/>
          <p:nvPr/>
        </p:nvSpPr>
        <p:spPr>
          <a:xfrm>
            <a:off x="7853493" y="1007905"/>
            <a:ext cx="3958206" cy="5989332"/>
          </a:xfrm>
          <a:prstGeom prst="rect">
            <a:avLst/>
          </a:prstGeom>
          <a:noFill/>
        </p:spPr>
        <p:txBody>
          <a:bodyPr wrap="square" rtlCol="0">
            <a:spAutoFit/>
          </a:bodyPr>
          <a:lstStyle/>
          <a:p>
            <a:pPr>
              <a:lnSpc>
                <a:spcPct val="90000"/>
              </a:lnSpc>
              <a:spcAft>
                <a:spcPts val="600"/>
              </a:spcAft>
            </a:pPr>
            <a:r>
              <a:rPr lang="en-US" b="1"/>
              <a:t>Professional curiosity </a:t>
            </a:r>
            <a:r>
              <a:rPr lang="en-US"/>
              <a:t>is the capacity and communication skill to explore and understand what is happening within a family rather than making assumptions or accepting things at face value. </a:t>
            </a:r>
          </a:p>
          <a:p>
            <a:pPr indent="-228600">
              <a:lnSpc>
                <a:spcPct val="90000"/>
              </a:lnSpc>
              <a:spcAft>
                <a:spcPts val="600"/>
              </a:spcAft>
              <a:buFont typeface="Arial" panose="020B0604020202020204" pitchFamily="34" charset="0"/>
              <a:buChar char="•"/>
            </a:pPr>
            <a:endParaRPr lang="en-US"/>
          </a:p>
          <a:p>
            <a:pPr>
              <a:lnSpc>
                <a:spcPct val="90000"/>
              </a:lnSpc>
              <a:spcAft>
                <a:spcPts val="600"/>
              </a:spcAft>
            </a:pPr>
            <a:r>
              <a:rPr lang="en-US"/>
              <a:t>It is important to explore and understand relational dynamics to differentiate parental conflict from high harm domestic abuse, where there is a clearer “victim” and “abuser”. This can sometimes be unclear due to disclosures from both parents, in this case it is also important to explore dynamics. </a:t>
            </a:r>
          </a:p>
          <a:p>
            <a:pPr>
              <a:lnSpc>
                <a:spcPct val="90000"/>
              </a:lnSpc>
              <a:spcAft>
                <a:spcPts val="600"/>
              </a:spcAft>
            </a:pPr>
            <a:endParaRPr lang="en-US"/>
          </a:p>
          <a:p>
            <a:pPr>
              <a:lnSpc>
                <a:spcPct val="90000"/>
              </a:lnSpc>
              <a:spcAft>
                <a:spcPts val="600"/>
              </a:spcAft>
            </a:pPr>
            <a:r>
              <a:rPr lang="en-US"/>
              <a:t>Questions to support exploring dynamics further can be found here: </a:t>
            </a:r>
            <a:r>
              <a:rPr lang="en-US">
                <a:hlinkClick r:id="rId3"/>
              </a:rPr>
              <a:t>Parental_conflict_with_spectrum-updated-Feb-2023.pdf (safeguardingsolihull.org.uk)</a:t>
            </a:r>
            <a:endParaRPr lang="en-US"/>
          </a:p>
          <a:p>
            <a:endParaRPr lang="en-GB" dirty="0"/>
          </a:p>
        </p:txBody>
      </p:sp>
      <p:cxnSp>
        <p:nvCxnSpPr>
          <p:cNvPr id="8" name="Straight Connector 7">
            <a:extLst>
              <a:ext uri="{FF2B5EF4-FFF2-40B4-BE49-F238E27FC236}">
                <a16:creationId xmlns:a16="http://schemas.microsoft.com/office/drawing/2014/main" id="{B0FC7672-7954-8636-DB03-4E0E7042C075}"/>
              </a:ext>
            </a:extLst>
          </p:cNvPr>
          <p:cNvCxnSpPr/>
          <p:nvPr/>
        </p:nvCxnSpPr>
        <p:spPr>
          <a:xfrm>
            <a:off x="7701094" y="1132514"/>
            <a:ext cx="0" cy="5259897"/>
          </a:xfrm>
          <a:prstGeom prst="line">
            <a:avLst/>
          </a:prstGeom>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14C6CF41-F05E-65C7-9BC2-4F2AE4A549B1}"/>
              </a:ext>
            </a:extLst>
          </p:cNvPr>
          <p:cNvSpPr txBox="1"/>
          <p:nvPr/>
        </p:nvSpPr>
        <p:spPr>
          <a:xfrm>
            <a:off x="380301" y="3303918"/>
            <a:ext cx="6989812" cy="3416320"/>
          </a:xfrm>
          <a:prstGeom prst="rect">
            <a:avLst/>
          </a:prstGeom>
          <a:noFill/>
        </p:spPr>
        <p:txBody>
          <a:bodyPr wrap="square" rtlCol="0">
            <a:spAutoFit/>
          </a:bodyPr>
          <a:lstStyle/>
          <a:p>
            <a:r>
              <a:rPr lang="en-GB" dirty="0"/>
              <a:t>The continuum above is designed to help people explore the dynamics of a relationship; constructive conflict is a natural part of any relationship &amp; would exist in respectful, equal &amp; co-operative happy relationships.</a:t>
            </a:r>
          </a:p>
          <a:p>
            <a:r>
              <a:rPr lang="en-GB" dirty="0"/>
              <a:t>Frequent, intense and poorly resolved disagreements can be a sign of difficulties emerging, and has a negative impact on all involved, including children.</a:t>
            </a:r>
          </a:p>
          <a:p>
            <a:r>
              <a:rPr lang="en-GB" dirty="0"/>
              <a:t>Care needs to be taken to thoroughly explore any possibility of control within a relationship, as this raises concerns of risk and harm. Coercive control can still exist where physical abuse doesn’t.</a:t>
            </a:r>
          </a:p>
          <a:p>
            <a:r>
              <a:rPr lang="en-GB" dirty="0"/>
              <a:t> </a:t>
            </a:r>
          </a:p>
          <a:p>
            <a:r>
              <a:rPr lang="en-GB" b="1" dirty="0"/>
              <a:t>Perpetrators may make false accusations that abuse occurs both ways or victims may retaliate to abuse they are experiencing.</a:t>
            </a:r>
          </a:p>
        </p:txBody>
      </p:sp>
    </p:spTree>
    <p:extLst>
      <p:ext uri="{BB962C8B-B14F-4D97-AF65-F5344CB8AC3E}">
        <p14:creationId xmlns:p14="http://schemas.microsoft.com/office/powerpoint/2010/main" val="3157377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2300582-6E8E-1CD0-8E31-2B17DCB81E8F}"/>
              </a:ext>
            </a:extLst>
          </p:cNvPr>
          <p:cNvSpPr txBox="1"/>
          <p:nvPr/>
        </p:nvSpPr>
        <p:spPr>
          <a:xfrm>
            <a:off x="841248" y="548640"/>
            <a:ext cx="3600860" cy="54315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kern="1200" dirty="0">
                <a:solidFill>
                  <a:schemeClr val="tx1"/>
                </a:solidFill>
                <a:latin typeface="+mj-lt"/>
                <a:ea typeface="+mj-ea"/>
                <a:cs typeface="+mj-cs"/>
              </a:rPr>
              <a:t>Impact of Domestic Abuse to the Survivor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BEED948-7C3C-22F3-F369-0F5C0DAF4853}"/>
              </a:ext>
            </a:extLst>
          </p:cNvPr>
          <p:cNvSpPr txBox="1"/>
          <p:nvPr/>
        </p:nvSpPr>
        <p:spPr>
          <a:xfrm>
            <a:off x="5203362" y="387927"/>
            <a:ext cx="6224335" cy="5911273"/>
          </a:xfrm>
          <a:prstGeom prst="rect">
            <a:avLst/>
          </a:prstGeom>
        </p:spPr>
        <p:txBody>
          <a:bodyPr vert="horz" lIns="91440" tIns="45720" rIns="91440" bIns="45720" rtlCol="0" anchor="ctr">
            <a:normAutofit lnSpcReduction="10000"/>
          </a:bodyPr>
          <a:lstStyle/>
          <a:p>
            <a:pPr>
              <a:lnSpc>
                <a:spcPct val="90000"/>
              </a:lnSpc>
              <a:spcAft>
                <a:spcPts val="600"/>
              </a:spcAft>
            </a:pPr>
            <a:r>
              <a:rPr lang="en-US" sz="1400" b="1" u="sng" dirty="0"/>
              <a:t>Mental Health</a:t>
            </a:r>
          </a:p>
          <a:p>
            <a:pPr>
              <a:lnSpc>
                <a:spcPct val="90000"/>
              </a:lnSpc>
              <a:spcAft>
                <a:spcPts val="600"/>
              </a:spcAft>
            </a:pPr>
            <a:r>
              <a:rPr lang="en-US" sz="1400" dirty="0"/>
              <a:t>Experiencing domestic abuse can impact mental health in a variety of ways, with reported higher levels of depression, anxiety, stress disorders (such as PTSD), eating disorders, low self-esteem, self-harm, and suicidal thoughts or attempts. </a:t>
            </a:r>
          </a:p>
          <a:p>
            <a:pPr>
              <a:lnSpc>
                <a:spcPct val="90000"/>
              </a:lnSpc>
              <a:spcAft>
                <a:spcPts val="600"/>
              </a:spcAft>
            </a:pPr>
            <a:endParaRPr lang="en-US" sz="1400" dirty="0"/>
          </a:p>
          <a:p>
            <a:pPr>
              <a:lnSpc>
                <a:spcPct val="90000"/>
              </a:lnSpc>
              <a:spcAft>
                <a:spcPts val="600"/>
              </a:spcAft>
            </a:pPr>
            <a:r>
              <a:rPr lang="en-US" sz="1400" b="1" u="sng" dirty="0"/>
              <a:t>Emotional</a:t>
            </a:r>
          </a:p>
          <a:p>
            <a:pPr>
              <a:lnSpc>
                <a:spcPct val="90000"/>
              </a:lnSpc>
              <a:spcAft>
                <a:spcPts val="600"/>
              </a:spcAft>
            </a:pPr>
            <a:r>
              <a:rPr lang="en-US" sz="1400" dirty="0"/>
              <a:t>Living through domestic abuse can make it difficult to function in daily life. Survivors may feel ashamed, see themselves as unworthy, and suffer from a significantly diminished self-perception. They may feel they are constantly “walking on eggshells” and have limited “space for action” – that is that they do not have the freedom to do or say things to meet their own needs without worry or fear, or the needs of children or pets. </a:t>
            </a:r>
          </a:p>
          <a:p>
            <a:pPr>
              <a:lnSpc>
                <a:spcPct val="90000"/>
              </a:lnSpc>
              <a:spcAft>
                <a:spcPts val="600"/>
              </a:spcAft>
            </a:pPr>
            <a:endParaRPr lang="en-US" sz="1400" dirty="0"/>
          </a:p>
          <a:p>
            <a:pPr>
              <a:lnSpc>
                <a:spcPct val="90000"/>
              </a:lnSpc>
              <a:spcAft>
                <a:spcPts val="600"/>
              </a:spcAft>
            </a:pPr>
            <a:r>
              <a:rPr lang="en-US" sz="1400" b="1" u="sng" dirty="0"/>
              <a:t>Physical Health</a:t>
            </a:r>
          </a:p>
          <a:p>
            <a:pPr>
              <a:lnSpc>
                <a:spcPct val="90000"/>
              </a:lnSpc>
              <a:spcAft>
                <a:spcPts val="600"/>
              </a:spcAft>
            </a:pPr>
            <a:r>
              <a:rPr lang="en-US" sz="1400" dirty="0"/>
              <a:t>In the short term, survivors may experience injuries such as bruising, lacerations, burns, cuts and broken bones. More serious injuries may lead to disabilities. </a:t>
            </a:r>
          </a:p>
          <a:p>
            <a:pPr>
              <a:lnSpc>
                <a:spcPct val="90000"/>
              </a:lnSpc>
              <a:spcAft>
                <a:spcPts val="600"/>
              </a:spcAft>
            </a:pPr>
            <a:endParaRPr lang="en-US" sz="1400" dirty="0"/>
          </a:p>
          <a:p>
            <a:pPr>
              <a:lnSpc>
                <a:spcPct val="90000"/>
              </a:lnSpc>
              <a:spcAft>
                <a:spcPts val="600"/>
              </a:spcAft>
            </a:pPr>
            <a:r>
              <a:rPr lang="en-US" sz="1400" b="1" u="sng" dirty="0"/>
              <a:t>Social</a:t>
            </a:r>
          </a:p>
          <a:p>
            <a:pPr>
              <a:lnSpc>
                <a:spcPct val="90000"/>
              </a:lnSpc>
              <a:spcAft>
                <a:spcPts val="600"/>
              </a:spcAft>
            </a:pPr>
            <a:r>
              <a:rPr lang="en-US" sz="1400" dirty="0"/>
              <a:t>Victims may be isolated from family and friends through both coercive control, and by choice. Victims may also be isolated from the community or work for the same reasons.</a:t>
            </a:r>
          </a:p>
          <a:p>
            <a:pPr>
              <a:lnSpc>
                <a:spcPct val="90000"/>
              </a:lnSpc>
              <a:spcAft>
                <a:spcPts val="600"/>
              </a:spcAft>
            </a:pPr>
            <a:endParaRPr lang="en-US" sz="1400" dirty="0"/>
          </a:p>
          <a:p>
            <a:pPr>
              <a:lnSpc>
                <a:spcPct val="90000"/>
              </a:lnSpc>
              <a:spcAft>
                <a:spcPts val="600"/>
              </a:spcAft>
            </a:pPr>
            <a:r>
              <a:rPr lang="en-US" sz="1400" b="1" u="sng" dirty="0"/>
              <a:t>Financial</a:t>
            </a:r>
          </a:p>
          <a:p>
            <a:pPr>
              <a:lnSpc>
                <a:spcPct val="90000"/>
              </a:lnSpc>
              <a:spcAft>
                <a:spcPts val="600"/>
              </a:spcAft>
            </a:pPr>
            <a:r>
              <a:rPr lang="en-US" sz="1400" dirty="0"/>
              <a:t>Leaving an abusive relationship can have financial implications, such as costs for housing, transportation, and legal proceedings. Financial abuse can also lead to poverty for victims. Victims may also lose their job due to absences or being forced to. </a:t>
            </a:r>
          </a:p>
          <a:p>
            <a:pPr indent="-228600">
              <a:lnSpc>
                <a:spcPct val="90000"/>
              </a:lnSpc>
              <a:buFont typeface="Arial" panose="020B0604020202020204" pitchFamily="34" charset="0"/>
              <a:buChar char="•"/>
            </a:pPr>
            <a:endParaRPr lang="en-US" sz="1200" dirty="0"/>
          </a:p>
        </p:txBody>
      </p:sp>
    </p:spTree>
    <p:extLst>
      <p:ext uri="{BB962C8B-B14F-4D97-AF65-F5344CB8AC3E}">
        <p14:creationId xmlns:p14="http://schemas.microsoft.com/office/powerpoint/2010/main" val="1168408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A13CA075-1091-A520-AD1D-ACCAF0EBBB9B}"/>
              </a:ext>
            </a:extLst>
          </p:cNvPr>
          <p:cNvSpPr>
            <a:spLocks noGrp="1"/>
          </p:cNvSpPr>
          <p:nvPr>
            <p:ph type="title"/>
          </p:nvPr>
        </p:nvSpPr>
        <p:spPr>
          <a:xfrm>
            <a:off x="841246" y="673770"/>
            <a:ext cx="3644489" cy="2414488"/>
          </a:xfrm>
        </p:spPr>
        <p:txBody>
          <a:bodyPr vert="horz" lIns="91440" tIns="45720" rIns="91440" bIns="45720" rtlCol="0" anchor="t">
            <a:normAutofit/>
          </a:bodyPr>
          <a:lstStyle/>
          <a:p>
            <a:r>
              <a:rPr lang="en-US" sz="4200" kern="1200">
                <a:solidFill>
                  <a:srgbClr val="FFFFFF"/>
                </a:solidFill>
                <a:latin typeface="+mj-lt"/>
                <a:ea typeface="+mj-ea"/>
                <a:cs typeface="+mj-cs"/>
              </a:rPr>
              <a:t>Impact of Domestic Abuse to Children</a:t>
            </a:r>
          </a:p>
        </p:txBody>
      </p:sp>
      <p:sp>
        <p:nvSpPr>
          <p:cNvPr id="3" name="TextBox 2">
            <a:extLst>
              <a:ext uri="{FF2B5EF4-FFF2-40B4-BE49-F238E27FC236}">
                <a16:creationId xmlns:a16="http://schemas.microsoft.com/office/drawing/2014/main" id="{2DDB190B-9596-A9BE-EB2D-2E89CFABCF1A}"/>
              </a:ext>
            </a:extLst>
          </p:cNvPr>
          <p:cNvSpPr txBox="1"/>
          <p:nvPr/>
        </p:nvSpPr>
        <p:spPr>
          <a:xfrm>
            <a:off x="204374" y="4476608"/>
            <a:ext cx="5254754" cy="2552265"/>
          </a:xfrm>
          <a:prstGeom prst="rect">
            <a:avLst/>
          </a:prstGeom>
        </p:spPr>
        <p:txBody>
          <a:bodyPr vert="horz" lIns="91440" tIns="45720" rIns="91440" bIns="45720" rtlCol="0">
            <a:normAutofit/>
          </a:bodyPr>
          <a:lstStyle/>
          <a:p>
            <a:pPr>
              <a:lnSpc>
                <a:spcPct val="90000"/>
              </a:lnSpc>
              <a:spcAft>
                <a:spcPts val="600"/>
              </a:spcAft>
            </a:pPr>
            <a:r>
              <a:rPr lang="en-US" sz="2200" b="1" dirty="0"/>
              <a:t>Section 3 of the Domestic Abuse Act 2021 </a:t>
            </a:r>
            <a:r>
              <a:rPr lang="en-US" sz="2200" b="1" dirty="0" err="1"/>
              <a:t>recognises</a:t>
            </a:r>
            <a:r>
              <a:rPr lang="en-US" sz="2200" b="1" dirty="0"/>
              <a:t> children as victims of domestic abuse if the child sees, hears, or experiences the effects of the abuse, and is related to, or falls under “parental responsibility” of, the victim and/or perpetrator of the domestic abuse.</a:t>
            </a:r>
          </a:p>
          <a:p>
            <a:pPr indent="-228600">
              <a:lnSpc>
                <a:spcPct val="90000"/>
              </a:lnSpc>
              <a:spcAft>
                <a:spcPts val="600"/>
              </a:spcAft>
              <a:buFont typeface="Arial" panose="020B0604020202020204" pitchFamily="34" charset="0"/>
              <a:buChar char="•"/>
            </a:pPr>
            <a:endParaRPr lang="en-US" sz="2200" dirty="0"/>
          </a:p>
        </p:txBody>
      </p:sp>
      <p:sp>
        <p:nvSpPr>
          <p:cNvPr id="4" name="TextBox 3">
            <a:extLst>
              <a:ext uri="{FF2B5EF4-FFF2-40B4-BE49-F238E27FC236}">
                <a16:creationId xmlns:a16="http://schemas.microsoft.com/office/drawing/2014/main" id="{0E6C3681-113C-E972-ADD2-1032B9920E3B}"/>
              </a:ext>
            </a:extLst>
          </p:cNvPr>
          <p:cNvSpPr txBox="1"/>
          <p:nvPr/>
        </p:nvSpPr>
        <p:spPr>
          <a:xfrm>
            <a:off x="6253280" y="1133877"/>
            <a:ext cx="5243120" cy="390876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dirty="0"/>
              <a:t>Constraints on their freedom</a:t>
            </a:r>
          </a:p>
          <a:p>
            <a:pPr marL="285750" indent="-285750">
              <a:spcAft>
                <a:spcPts val="600"/>
              </a:spcAft>
              <a:buFont typeface="Arial" panose="020B0604020202020204" pitchFamily="34" charset="0"/>
              <a:buChar char="•"/>
            </a:pPr>
            <a:r>
              <a:rPr lang="en-GB" dirty="0"/>
              <a:t>Control of their time and movement</a:t>
            </a:r>
          </a:p>
          <a:p>
            <a:pPr marL="285750" indent="-285750">
              <a:spcAft>
                <a:spcPts val="600"/>
              </a:spcAft>
              <a:buFont typeface="Arial" panose="020B0604020202020204" pitchFamily="34" charset="0"/>
              <a:buChar char="•"/>
            </a:pPr>
            <a:r>
              <a:rPr lang="en-GB" dirty="0"/>
              <a:t>Isolation from wider family, peers and </a:t>
            </a:r>
            <a:r>
              <a:rPr lang="en-GB" dirty="0" err="1"/>
              <a:t>activites</a:t>
            </a:r>
            <a:endParaRPr lang="en-GB" dirty="0"/>
          </a:p>
          <a:p>
            <a:pPr marL="285750" indent="-285750">
              <a:spcAft>
                <a:spcPts val="600"/>
              </a:spcAft>
              <a:buFont typeface="Arial" panose="020B0604020202020204" pitchFamily="34" charset="0"/>
              <a:buChar char="•"/>
            </a:pPr>
            <a:r>
              <a:rPr lang="en-GB" dirty="0"/>
              <a:t>Restricted social lives</a:t>
            </a:r>
          </a:p>
          <a:p>
            <a:pPr marL="285750" indent="-285750">
              <a:spcAft>
                <a:spcPts val="600"/>
              </a:spcAft>
              <a:buFont typeface="Arial" panose="020B0604020202020204" pitchFamily="34" charset="0"/>
              <a:buChar char="•"/>
            </a:pPr>
            <a:r>
              <a:rPr lang="en-GB" dirty="0"/>
              <a:t>Reduced opportunity for fun &amp; affection</a:t>
            </a:r>
          </a:p>
          <a:p>
            <a:pPr marL="285750" indent="-285750">
              <a:spcAft>
                <a:spcPts val="600"/>
              </a:spcAft>
              <a:buFont typeface="Arial" panose="020B0604020202020204" pitchFamily="34" charset="0"/>
              <a:buChar char="•"/>
            </a:pPr>
            <a:r>
              <a:rPr lang="en-GB" dirty="0"/>
              <a:t>Damage to parent-child relationships</a:t>
            </a:r>
          </a:p>
          <a:p>
            <a:pPr marL="285750" indent="-285750">
              <a:spcAft>
                <a:spcPts val="600"/>
              </a:spcAft>
              <a:buFont typeface="Arial" panose="020B0604020202020204" pitchFamily="34" charset="0"/>
              <a:buChar char="•"/>
            </a:pPr>
            <a:r>
              <a:rPr lang="en-GB" dirty="0"/>
              <a:t>Neglect</a:t>
            </a:r>
          </a:p>
          <a:p>
            <a:pPr marL="285750" indent="-285750">
              <a:spcAft>
                <a:spcPts val="600"/>
              </a:spcAft>
              <a:buFont typeface="Arial" panose="020B0604020202020204" pitchFamily="34" charset="0"/>
              <a:buChar char="•"/>
            </a:pPr>
            <a:r>
              <a:rPr lang="en-GB" dirty="0"/>
              <a:t>Physical injuries </a:t>
            </a:r>
          </a:p>
          <a:p>
            <a:pPr marL="285750" indent="-285750">
              <a:spcAft>
                <a:spcPts val="600"/>
              </a:spcAft>
              <a:buFont typeface="Arial" panose="020B0604020202020204" pitchFamily="34" charset="0"/>
              <a:buChar char="•"/>
            </a:pPr>
            <a:r>
              <a:rPr lang="en-GB" dirty="0"/>
              <a:t>Lack of trust</a:t>
            </a:r>
          </a:p>
          <a:p>
            <a:pPr marL="285750" indent="-285750">
              <a:spcAft>
                <a:spcPts val="600"/>
              </a:spcAft>
              <a:buFont typeface="Arial" panose="020B0604020202020204" pitchFamily="34" charset="0"/>
              <a:buChar char="•"/>
            </a:pPr>
            <a:r>
              <a:rPr lang="en-GB" dirty="0"/>
              <a:t>Self-blame</a:t>
            </a:r>
          </a:p>
          <a:p>
            <a:pPr marL="285750" indent="-285750">
              <a:spcAft>
                <a:spcPts val="600"/>
              </a:spcAft>
              <a:buFont typeface="Arial" panose="020B0604020202020204" pitchFamily="34" charset="0"/>
              <a:buChar char="•"/>
            </a:pPr>
            <a:r>
              <a:rPr lang="en-GB" dirty="0"/>
              <a:t>Negative emotions – shame, anger, guilt &amp; fear</a:t>
            </a:r>
          </a:p>
        </p:txBody>
      </p:sp>
    </p:spTree>
    <p:extLst>
      <p:ext uri="{BB962C8B-B14F-4D97-AF65-F5344CB8AC3E}">
        <p14:creationId xmlns:p14="http://schemas.microsoft.com/office/powerpoint/2010/main" val="1553590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31181-2DD9-601B-22EC-01F669BDB94C}"/>
              </a:ext>
            </a:extLst>
          </p:cNvPr>
          <p:cNvSpPr>
            <a:spLocks noGrp="1"/>
          </p:cNvSpPr>
          <p:nvPr>
            <p:ph type="title"/>
          </p:nvPr>
        </p:nvSpPr>
        <p:spPr/>
        <p:txBody>
          <a:bodyPr/>
          <a:lstStyle/>
          <a:p>
            <a:r>
              <a:rPr lang="en-GB" b="1" u="sng" dirty="0"/>
              <a:t>Indicators of a child experiencing domestic abuse at home</a:t>
            </a:r>
          </a:p>
        </p:txBody>
      </p:sp>
      <p:sp>
        <p:nvSpPr>
          <p:cNvPr id="3" name="TextBox 2">
            <a:extLst>
              <a:ext uri="{FF2B5EF4-FFF2-40B4-BE49-F238E27FC236}">
                <a16:creationId xmlns:a16="http://schemas.microsoft.com/office/drawing/2014/main" id="{04A0BA0B-42BC-1244-6417-20D5E8CEA53D}"/>
              </a:ext>
            </a:extLst>
          </p:cNvPr>
          <p:cNvSpPr txBox="1"/>
          <p:nvPr/>
        </p:nvSpPr>
        <p:spPr>
          <a:xfrm>
            <a:off x="410362" y="1690688"/>
            <a:ext cx="5352875" cy="5078313"/>
          </a:xfrm>
          <a:prstGeom prst="rect">
            <a:avLst/>
          </a:prstGeom>
          <a:noFill/>
        </p:spPr>
        <p:txBody>
          <a:bodyPr wrap="square" rtlCol="0">
            <a:spAutoFit/>
          </a:bodyPr>
          <a:lstStyle/>
          <a:p>
            <a:pPr marL="285750" indent="-285750">
              <a:buFont typeface="Arial" panose="020B0604020202020204" pitchFamily="34" charset="0"/>
              <a:buChar char="•"/>
            </a:pPr>
            <a:r>
              <a:rPr lang="en-GB" sz="1800" dirty="0"/>
              <a:t>Withdrawn or detached behaviour</a:t>
            </a:r>
          </a:p>
          <a:p>
            <a:pPr marL="285750" indent="-285750">
              <a:buFont typeface="Arial" panose="020B0604020202020204" pitchFamily="34" charset="0"/>
              <a:buChar char="•"/>
            </a:pPr>
            <a:r>
              <a:rPr lang="en-GB" sz="1800" dirty="0"/>
              <a:t>Ambivalent feelings towards both the abuser and the non-abusing parent</a:t>
            </a:r>
          </a:p>
          <a:p>
            <a:pPr marL="285750" indent="-285750">
              <a:buFont typeface="Arial" panose="020B0604020202020204" pitchFamily="34" charset="0"/>
              <a:buChar char="•"/>
            </a:pPr>
            <a:r>
              <a:rPr lang="en-GB" sz="1800" dirty="0"/>
              <a:t>Constant or frequent sickness</a:t>
            </a:r>
          </a:p>
          <a:p>
            <a:pPr marL="285750" indent="-285750">
              <a:buFont typeface="Arial" panose="020B0604020202020204" pitchFamily="34" charset="0"/>
              <a:buChar char="•"/>
            </a:pPr>
            <a:r>
              <a:rPr lang="en-GB" sz="1800" dirty="0"/>
              <a:t>Frustration or aggression</a:t>
            </a:r>
          </a:p>
          <a:p>
            <a:pPr marL="285750" indent="-285750">
              <a:buFont typeface="Arial" panose="020B0604020202020204" pitchFamily="34" charset="0"/>
              <a:buChar char="•"/>
            </a:pPr>
            <a:r>
              <a:rPr lang="en-GB" sz="1800" dirty="0"/>
              <a:t>Bullying peers</a:t>
            </a:r>
          </a:p>
          <a:p>
            <a:pPr marL="285750" indent="-285750">
              <a:buFont typeface="Arial" panose="020B0604020202020204" pitchFamily="34" charset="0"/>
              <a:buChar char="•"/>
            </a:pPr>
            <a:r>
              <a:rPr lang="en-GB" sz="1800" dirty="0"/>
              <a:t>Problems in school or with learning</a:t>
            </a:r>
          </a:p>
          <a:p>
            <a:pPr marL="285750" indent="-285750">
              <a:buFont typeface="Arial" panose="020B0604020202020204" pitchFamily="34" charset="0"/>
              <a:buChar char="•"/>
            </a:pPr>
            <a:r>
              <a:rPr lang="en-GB" sz="1800" dirty="0"/>
              <a:t>Anxiety, depression, self-harm or suicidal thoughts</a:t>
            </a:r>
          </a:p>
          <a:p>
            <a:pPr marL="285750" indent="-285750">
              <a:buFont typeface="Arial" panose="020B0604020202020204" pitchFamily="34" charset="0"/>
              <a:buChar char="•"/>
            </a:pPr>
            <a:r>
              <a:rPr lang="en-GB" sz="1800" dirty="0"/>
              <a:t>Drug or alcohol use</a:t>
            </a:r>
          </a:p>
          <a:p>
            <a:pPr marL="285750" indent="-285750">
              <a:buFont typeface="Arial" panose="020B0604020202020204" pitchFamily="34" charset="0"/>
              <a:buChar char="•"/>
            </a:pPr>
            <a:r>
              <a:rPr lang="en-GB" sz="1800" dirty="0"/>
              <a:t>Easily startled or seem on edge</a:t>
            </a:r>
          </a:p>
          <a:p>
            <a:pPr marL="285750" indent="-285750">
              <a:buFont typeface="Arial" panose="020B0604020202020204" pitchFamily="34" charset="0"/>
              <a:buChar char="•"/>
            </a:pPr>
            <a:r>
              <a:rPr lang="en-GB" sz="1800" dirty="0"/>
              <a:t>Fear of leaving the home</a:t>
            </a:r>
          </a:p>
          <a:p>
            <a:pPr marL="285750" indent="-285750">
              <a:buFont typeface="Arial" panose="020B0604020202020204" pitchFamily="34" charset="0"/>
              <a:buChar char="•"/>
            </a:pPr>
            <a:r>
              <a:rPr lang="en-GB" sz="1800" dirty="0"/>
              <a:t>Bed-wetting or increased soiling</a:t>
            </a:r>
          </a:p>
          <a:p>
            <a:pPr marL="285750" indent="-285750">
              <a:buFont typeface="Arial" panose="020B0604020202020204" pitchFamily="34" charset="0"/>
              <a:buChar char="•"/>
            </a:pPr>
            <a:r>
              <a:rPr lang="en-GB" sz="1800" dirty="0"/>
              <a:t>Nightmares or insomnia</a:t>
            </a:r>
          </a:p>
          <a:p>
            <a:pPr marL="285750" indent="-285750">
              <a:buFont typeface="Arial" panose="020B0604020202020204" pitchFamily="34" charset="0"/>
              <a:buChar char="•"/>
            </a:pPr>
            <a:r>
              <a:rPr lang="en-GB" sz="1800" dirty="0"/>
              <a:t>Withdrawal or struggles with separation</a:t>
            </a:r>
          </a:p>
          <a:p>
            <a:pPr marL="285750" indent="-285750">
              <a:buFont typeface="Arial" panose="020B0604020202020204" pitchFamily="34" charset="0"/>
              <a:buChar char="•"/>
            </a:pPr>
            <a:r>
              <a:rPr lang="en-GB" sz="1800" dirty="0"/>
              <a:t>Difficulty identifying feelings or communicating needs</a:t>
            </a:r>
          </a:p>
          <a:p>
            <a:pPr marL="285750" indent="-285750">
              <a:buFont typeface="Arial" panose="020B0604020202020204" pitchFamily="34" charset="0"/>
              <a:buChar char="•"/>
            </a:pPr>
            <a:r>
              <a:rPr lang="en-GB" sz="1800" dirty="0"/>
              <a:t>Difficulty developing positive peer relationships</a:t>
            </a:r>
          </a:p>
          <a:p>
            <a:endParaRPr lang="en-GB" dirty="0"/>
          </a:p>
        </p:txBody>
      </p:sp>
      <p:sp>
        <p:nvSpPr>
          <p:cNvPr id="4" name="TextBox 3">
            <a:extLst>
              <a:ext uri="{FF2B5EF4-FFF2-40B4-BE49-F238E27FC236}">
                <a16:creationId xmlns:a16="http://schemas.microsoft.com/office/drawing/2014/main" id="{79FB06BD-C5E3-68D1-5096-BAC1BD01713F}"/>
              </a:ext>
            </a:extLst>
          </p:cNvPr>
          <p:cNvSpPr txBox="1"/>
          <p:nvPr/>
        </p:nvSpPr>
        <p:spPr>
          <a:xfrm>
            <a:off x="6543413" y="1803633"/>
            <a:ext cx="4697835" cy="4524315"/>
          </a:xfrm>
          <a:prstGeom prst="rect">
            <a:avLst/>
          </a:prstGeom>
          <a:noFill/>
        </p:spPr>
        <p:txBody>
          <a:bodyPr wrap="square" rtlCol="0">
            <a:spAutoFit/>
          </a:bodyPr>
          <a:lstStyle/>
          <a:p>
            <a:r>
              <a:rPr lang="en-GB" b="1" dirty="0"/>
              <a:t>What to do if a child reveals abuse:</a:t>
            </a:r>
          </a:p>
          <a:p>
            <a:pPr marL="285750" indent="-285750">
              <a:buFont typeface="Arial" panose="020B0604020202020204" pitchFamily="34" charset="0"/>
              <a:buChar char="•"/>
            </a:pPr>
            <a:r>
              <a:rPr lang="en-GB" sz="1800" dirty="0"/>
              <a:t>Provide a safe space for the young person to share</a:t>
            </a:r>
          </a:p>
          <a:p>
            <a:pPr marL="285750" indent="-285750">
              <a:buFont typeface="Arial" panose="020B0604020202020204" pitchFamily="34" charset="0"/>
              <a:buChar char="•"/>
            </a:pPr>
            <a:r>
              <a:rPr lang="en-GB" sz="1800" dirty="0"/>
              <a:t>Let them know they’ve done the right thing telling you</a:t>
            </a:r>
          </a:p>
          <a:p>
            <a:pPr marL="285750" indent="-285750">
              <a:buFont typeface="Arial" panose="020B0604020202020204" pitchFamily="34" charset="0"/>
              <a:buChar char="•"/>
            </a:pPr>
            <a:r>
              <a:rPr lang="en-GB" sz="1800" dirty="0"/>
              <a:t>Tell them it’s not their fault</a:t>
            </a:r>
          </a:p>
          <a:p>
            <a:pPr marL="285750" indent="-285750">
              <a:buFont typeface="Arial" panose="020B0604020202020204" pitchFamily="34" charset="0"/>
              <a:buChar char="•"/>
            </a:pPr>
            <a:r>
              <a:rPr lang="en-GB" sz="1800" dirty="0"/>
              <a:t>Listen to them and understand their needs</a:t>
            </a:r>
          </a:p>
          <a:p>
            <a:pPr marL="285750" indent="-285750">
              <a:buFont typeface="Arial" panose="020B0604020202020204" pitchFamily="34" charset="0"/>
              <a:buChar char="•"/>
            </a:pPr>
            <a:r>
              <a:rPr lang="en-GB" sz="1800" dirty="0"/>
              <a:t>Do not push the child for answers, allow them to share as much as they are comfortable with</a:t>
            </a:r>
          </a:p>
          <a:p>
            <a:pPr marL="285750" indent="-285750">
              <a:buFont typeface="Arial" panose="020B0604020202020204" pitchFamily="34" charset="0"/>
              <a:buChar char="•"/>
            </a:pPr>
            <a:r>
              <a:rPr lang="en-GB" sz="1800" dirty="0"/>
              <a:t>Do not confront the alleged abuser</a:t>
            </a:r>
          </a:p>
          <a:p>
            <a:pPr marL="285750" indent="-285750">
              <a:buFont typeface="Arial" panose="020B0604020202020204" pitchFamily="34" charset="0"/>
              <a:buChar char="•"/>
            </a:pPr>
            <a:r>
              <a:rPr lang="en-GB" sz="1800" dirty="0"/>
              <a:t>Explain what you will do next</a:t>
            </a:r>
          </a:p>
          <a:p>
            <a:pPr marL="285750" indent="-285750">
              <a:buFont typeface="Arial" panose="020B0604020202020204" pitchFamily="34" charset="0"/>
              <a:buChar char="•"/>
            </a:pPr>
            <a:r>
              <a:rPr lang="en-GB" sz="1800" dirty="0"/>
              <a:t>Follow your organisations safeguarding policy and report immediately to a designated safeguarding lead</a:t>
            </a:r>
          </a:p>
          <a:p>
            <a:endParaRPr lang="en-GB" dirty="0"/>
          </a:p>
        </p:txBody>
      </p:sp>
      <p:cxnSp>
        <p:nvCxnSpPr>
          <p:cNvPr id="6" name="Straight Connector 5">
            <a:extLst>
              <a:ext uri="{FF2B5EF4-FFF2-40B4-BE49-F238E27FC236}">
                <a16:creationId xmlns:a16="http://schemas.microsoft.com/office/drawing/2014/main" id="{B368BEB2-9722-626A-44DA-402077BA229E}"/>
              </a:ext>
            </a:extLst>
          </p:cNvPr>
          <p:cNvCxnSpPr/>
          <p:nvPr/>
        </p:nvCxnSpPr>
        <p:spPr>
          <a:xfrm>
            <a:off x="5830349" y="1568741"/>
            <a:ext cx="0" cy="4832059"/>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83229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B1F3-527C-4B5E-831C-C0327C70FA4B}"/>
              </a:ext>
            </a:extLst>
          </p:cNvPr>
          <p:cNvSpPr>
            <a:spLocks noGrp="1"/>
          </p:cNvSpPr>
          <p:nvPr>
            <p:ph type="title"/>
          </p:nvPr>
        </p:nvSpPr>
        <p:spPr/>
        <p:txBody>
          <a:bodyPr/>
          <a:lstStyle/>
          <a:p>
            <a:r>
              <a:rPr lang="en-GB" b="1" u="sng" dirty="0"/>
              <a:t>Barriers to disclosing domestic abuse</a:t>
            </a:r>
          </a:p>
        </p:txBody>
      </p:sp>
      <p:sp>
        <p:nvSpPr>
          <p:cNvPr id="3" name="TextBox 2">
            <a:extLst>
              <a:ext uri="{FF2B5EF4-FFF2-40B4-BE49-F238E27FC236}">
                <a16:creationId xmlns:a16="http://schemas.microsoft.com/office/drawing/2014/main" id="{C0DCB6F2-D894-085C-215B-8E39F5897806}"/>
              </a:ext>
            </a:extLst>
          </p:cNvPr>
          <p:cNvSpPr txBox="1"/>
          <p:nvPr/>
        </p:nvSpPr>
        <p:spPr>
          <a:xfrm>
            <a:off x="590025" y="1502688"/>
            <a:ext cx="5349381" cy="4832092"/>
          </a:xfrm>
          <a:prstGeom prst="rect">
            <a:avLst/>
          </a:prstGeom>
          <a:noFill/>
          <a:ln>
            <a:solidFill>
              <a:schemeClr val="tx1"/>
            </a:solidFill>
          </a:ln>
        </p:spPr>
        <p:txBody>
          <a:bodyPr wrap="square" rtlCol="0">
            <a:spAutoFit/>
          </a:bodyPr>
          <a:lstStyle/>
          <a:p>
            <a:r>
              <a:rPr lang="en-GB" b="1" u="sng" dirty="0"/>
              <a:t>For Survivors:</a:t>
            </a:r>
          </a:p>
          <a:p>
            <a:r>
              <a:rPr lang="en-GB" sz="1600" b="1" dirty="0"/>
              <a:t>There are many reasons why someone being abused will be unwilling or unable to disclose. Usually, it is because of fears that the disclosure will worsen the current situation or be fatal. They may:</a:t>
            </a:r>
          </a:p>
          <a:p>
            <a:pPr marL="285750" indent="-285750">
              <a:buFont typeface="Arial" panose="020B0604020202020204" pitchFamily="34" charset="0"/>
              <a:buChar char="•"/>
            </a:pPr>
            <a:r>
              <a:rPr lang="en-GB" sz="1600" dirty="0"/>
              <a:t>Not define their experience as domestic abuse</a:t>
            </a:r>
          </a:p>
          <a:p>
            <a:pPr marL="285750" indent="-285750">
              <a:buFont typeface="Arial" panose="020B0604020202020204" pitchFamily="34" charset="0"/>
              <a:buChar char="•"/>
            </a:pPr>
            <a:r>
              <a:rPr lang="en-GB" sz="1600" dirty="0"/>
              <a:t>Experience language barriers</a:t>
            </a:r>
          </a:p>
          <a:p>
            <a:pPr marL="285750" indent="-285750">
              <a:buFont typeface="Arial" panose="020B0604020202020204" pitchFamily="34" charset="0"/>
              <a:buChar char="•"/>
            </a:pPr>
            <a:r>
              <a:rPr lang="en-GB" sz="1600" dirty="0"/>
              <a:t>Fear their children will be taken into care</a:t>
            </a:r>
          </a:p>
          <a:p>
            <a:pPr marL="285750" indent="-285750">
              <a:buFont typeface="Arial" panose="020B0604020202020204" pitchFamily="34" charset="0"/>
              <a:buChar char="•"/>
            </a:pPr>
            <a:r>
              <a:rPr lang="en-GB" sz="1600" dirty="0"/>
              <a:t>Fear the abusive partner will find them</a:t>
            </a:r>
          </a:p>
          <a:p>
            <a:pPr marL="285750" indent="-285750">
              <a:buFont typeface="Arial" panose="020B0604020202020204" pitchFamily="34" charset="0"/>
              <a:buChar char="•"/>
            </a:pPr>
            <a:r>
              <a:rPr lang="en-GB" sz="1600" dirty="0"/>
              <a:t>Fear death</a:t>
            </a:r>
          </a:p>
          <a:p>
            <a:pPr marL="285750" indent="-285750">
              <a:buFont typeface="Arial" panose="020B0604020202020204" pitchFamily="34" charset="0"/>
              <a:buChar char="•"/>
            </a:pPr>
            <a:r>
              <a:rPr lang="en-GB" sz="1600" dirty="0"/>
              <a:t>Believe their partner’s promise it won’t happen again</a:t>
            </a:r>
          </a:p>
          <a:p>
            <a:pPr marL="285750" indent="-285750">
              <a:buFont typeface="Arial" panose="020B0604020202020204" pitchFamily="34" charset="0"/>
              <a:buChar char="•"/>
            </a:pPr>
            <a:r>
              <a:rPr lang="en-GB" sz="1600" dirty="0"/>
              <a:t>Feel shame &amp; embarrassment and believe it’s their fault</a:t>
            </a:r>
          </a:p>
          <a:p>
            <a:pPr marL="285750" indent="-285750">
              <a:buFont typeface="Arial" panose="020B0604020202020204" pitchFamily="34" charset="0"/>
              <a:buChar char="•"/>
            </a:pPr>
            <a:r>
              <a:rPr lang="en-GB" sz="1600" dirty="0"/>
              <a:t>Fear they will not be believed</a:t>
            </a:r>
          </a:p>
          <a:p>
            <a:pPr marL="285750" indent="-285750">
              <a:buFont typeface="Arial" panose="020B0604020202020204" pitchFamily="34" charset="0"/>
              <a:buChar char="•"/>
            </a:pPr>
            <a:r>
              <a:rPr lang="en-GB" sz="1600" dirty="0"/>
              <a:t>Fear they will be isolated from their community</a:t>
            </a:r>
          </a:p>
          <a:p>
            <a:pPr marL="285750" indent="-285750">
              <a:buFont typeface="Arial" panose="020B0604020202020204" pitchFamily="34" charset="0"/>
              <a:buChar char="•"/>
            </a:pPr>
            <a:r>
              <a:rPr lang="en-GB" sz="1600" dirty="0"/>
              <a:t>Fear they will be deported</a:t>
            </a:r>
          </a:p>
          <a:p>
            <a:pPr marL="285750" indent="-285750">
              <a:buFont typeface="Arial" panose="020B0604020202020204" pitchFamily="34" charset="0"/>
              <a:buChar char="•"/>
            </a:pPr>
            <a:r>
              <a:rPr lang="en-GB" sz="1600" dirty="0"/>
              <a:t>Be scared of the future</a:t>
            </a:r>
          </a:p>
          <a:p>
            <a:pPr marL="285750" indent="-285750">
              <a:buFont typeface="Arial" panose="020B0604020202020204" pitchFamily="34" charset="0"/>
              <a:buChar char="•"/>
            </a:pPr>
            <a:r>
              <a:rPr lang="en-GB" sz="1600" dirty="0"/>
              <a:t>Have had previous poor experience when they’ve disclosed</a:t>
            </a:r>
          </a:p>
          <a:p>
            <a:endParaRPr lang="en-GB" b="1" dirty="0"/>
          </a:p>
        </p:txBody>
      </p:sp>
      <p:sp>
        <p:nvSpPr>
          <p:cNvPr id="4" name="TextBox 3">
            <a:extLst>
              <a:ext uri="{FF2B5EF4-FFF2-40B4-BE49-F238E27FC236}">
                <a16:creationId xmlns:a16="http://schemas.microsoft.com/office/drawing/2014/main" id="{1C5FE86D-628C-300A-FE91-496D296F531F}"/>
              </a:ext>
            </a:extLst>
          </p:cNvPr>
          <p:cNvSpPr txBox="1"/>
          <p:nvPr/>
        </p:nvSpPr>
        <p:spPr>
          <a:xfrm>
            <a:off x="6187581" y="1506022"/>
            <a:ext cx="5349381" cy="4739759"/>
          </a:xfrm>
          <a:prstGeom prst="rect">
            <a:avLst/>
          </a:prstGeom>
          <a:noFill/>
          <a:ln>
            <a:solidFill>
              <a:schemeClr val="tx1"/>
            </a:solidFill>
          </a:ln>
        </p:spPr>
        <p:txBody>
          <a:bodyPr wrap="square" rtlCol="0">
            <a:spAutoFit/>
          </a:bodyPr>
          <a:lstStyle/>
          <a:p>
            <a:r>
              <a:rPr lang="en-GB" b="1" dirty="0"/>
              <a:t>For Children:</a:t>
            </a:r>
          </a:p>
          <a:p>
            <a:r>
              <a:rPr lang="en-GB" b="1" dirty="0"/>
              <a:t>Children who have experienced domestic abuse often find it difficult and may go to great lengths to hide it because:</a:t>
            </a:r>
          </a:p>
          <a:p>
            <a:pPr marL="285750" indent="-285750">
              <a:buFont typeface="Arial" panose="020B0604020202020204" pitchFamily="34" charset="0"/>
              <a:buChar char="•"/>
            </a:pPr>
            <a:r>
              <a:rPr lang="en-GB" sz="1600" dirty="0"/>
              <a:t>They are protective of their abusive and/or non-abusive parent</a:t>
            </a:r>
          </a:p>
          <a:p>
            <a:pPr marL="285750" indent="-285750">
              <a:buFont typeface="Arial" panose="020B0604020202020204" pitchFamily="34" charset="0"/>
              <a:buChar char="•"/>
            </a:pPr>
            <a:r>
              <a:rPr lang="en-GB" sz="1600" dirty="0"/>
              <a:t>They are fearful of consequences</a:t>
            </a:r>
          </a:p>
          <a:p>
            <a:pPr marL="285750" indent="-285750">
              <a:buFont typeface="Arial" panose="020B0604020202020204" pitchFamily="34" charset="0"/>
              <a:buChar char="•"/>
            </a:pPr>
            <a:r>
              <a:rPr lang="en-GB" sz="1600" dirty="0"/>
              <a:t>They are being threatened by the abusive parent</a:t>
            </a:r>
          </a:p>
          <a:p>
            <a:pPr marL="285750" indent="-285750">
              <a:buFont typeface="Arial" panose="020B0604020202020204" pitchFamily="34" charset="0"/>
              <a:buChar char="•"/>
            </a:pPr>
            <a:r>
              <a:rPr lang="en-GB" sz="1600" dirty="0"/>
              <a:t>They are fearful of being taken away from their family</a:t>
            </a:r>
          </a:p>
          <a:p>
            <a:pPr marL="285750" indent="-285750">
              <a:buFont typeface="Arial" panose="020B0604020202020204" pitchFamily="34" charset="0"/>
              <a:buChar char="•"/>
            </a:pPr>
            <a:r>
              <a:rPr lang="en-GB" sz="1600" dirty="0"/>
              <a:t>They are fearful of moving schools and loosing friends</a:t>
            </a:r>
          </a:p>
          <a:p>
            <a:pPr marL="285750" indent="-285750">
              <a:buFont typeface="Arial" panose="020B0604020202020204" pitchFamily="34" charset="0"/>
              <a:buChar char="•"/>
            </a:pPr>
            <a:r>
              <a:rPr lang="en-GB" sz="1600" dirty="0"/>
              <a:t>They are fearful of exposing their family to dishonour, shame, or embarrassment</a:t>
            </a:r>
          </a:p>
          <a:p>
            <a:pPr marL="285750" indent="-285750">
              <a:buFont typeface="Arial" panose="020B0604020202020204" pitchFamily="34" charset="0"/>
              <a:buChar char="•"/>
            </a:pPr>
            <a:r>
              <a:rPr lang="en-GB" sz="1600" dirty="0"/>
              <a:t>Fearful they or family members may be deported</a:t>
            </a:r>
          </a:p>
          <a:p>
            <a:pPr marL="285750" indent="-285750">
              <a:buFont typeface="Arial" panose="020B0604020202020204" pitchFamily="34" charset="0"/>
              <a:buChar char="•"/>
            </a:pPr>
            <a:r>
              <a:rPr lang="en-GB" sz="1600" dirty="0"/>
              <a:t>Limited opportunity to disclose / communication ability </a:t>
            </a:r>
          </a:p>
          <a:p>
            <a:pPr marL="285750" indent="-285750">
              <a:buFont typeface="Arial" panose="020B0604020202020204" pitchFamily="34" charset="0"/>
              <a:buChar char="•"/>
            </a:pPr>
            <a:r>
              <a:rPr lang="en-GB" sz="1600" dirty="0"/>
              <a:t>Unable to recognise DA</a:t>
            </a:r>
          </a:p>
          <a:p>
            <a:endParaRPr lang="en-GB" dirty="0"/>
          </a:p>
          <a:p>
            <a:endParaRPr lang="en-GB" dirty="0"/>
          </a:p>
          <a:p>
            <a:endParaRPr lang="en-GB" b="1" dirty="0"/>
          </a:p>
        </p:txBody>
      </p:sp>
    </p:spTree>
    <p:extLst>
      <p:ext uri="{BB962C8B-B14F-4D97-AF65-F5344CB8AC3E}">
        <p14:creationId xmlns:p14="http://schemas.microsoft.com/office/powerpoint/2010/main" val="461464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TotalTime>
  <Words>3436</Words>
  <Application>Microsoft Office PowerPoint</Application>
  <PresentationFormat>Widescreen</PresentationFormat>
  <Paragraphs>306</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Myriad Pro</vt:lpstr>
      <vt:lpstr>Roboto</vt:lpstr>
      <vt:lpstr>Wingdings</vt:lpstr>
      <vt:lpstr>Office Theme</vt:lpstr>
      <vt:lpstr>Domestic Abuse</vt:lpstr>
      <vt:lpstr>Definition</vt:lpstr>
      <vt:lpstr>Types of Domestic Abuse</vt:lpstr>
      <vt:lpstr>Types of Domestic Abuse</vt:lpstr>
      <vt:lpstr>PowerPoint Presentation</vt:lpstr>
      <vt:lpstr>PowerPoint Presentation</vt:lpstr>
      <vt:lpstr>Impact of Domestic Abuse to Children</vt:lpstr>
      <vt:lpstr>Indicators of a child experiencing domestic abuse at home</vt:lpstr>
      <vt:lpstr>Barriers to disclosing domestic abuse</vt:lpstr>
      <vt:lpstr>Cultural Competency – Additional Barriers </vt:lpstr>
      <vt:lpstr>Leaving an abusive relationship is often the most dangerous time for a survivor</vt:lpstr>
      <vt:lpstr>Professional Response to an Adult Victim’s Disclosure of Domestic Abuse</vt:lpstr>
      <vt:lpstr>Domestic Abuse Pathway   </vt:lpstr>
      <vt:lpstr>Safeguarding</vt:lpstr>
      <vt:lpstr>PowerPoint Presentation</vt:lpstr>
      <vt:lpstr>PowerPoint Presentation</vt:lpstr>
      <vt:lpstr>Professional Support</vt:lpstr>
      <vt:lpstr>Feedback</vt:lpstr>
    </vt:vector>
  </TitlesOfParts>
  <Company>Solihull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Abuse training attendee resource slides</dc:title>
  <dc:subject>Domestic abuse training attendee resource slides</dc:subject>
  <dc:creator>Jemma Reidy (Solihull MBC)</dc:creator>
  <cp:lastModifiedBy>Rebecca Jones (Solihull MBC)</cp:lastModifiedBy>
  <cp:revision>3</cp:revision>
  <dcterms:created xsi:type="dcterms:W3CDTF">2024-01-04T13:47:25Z</dcterms:created>
  <dcterms:modified xsi:type="dcterms:W3CDTF">2024-03-07T16:43:36Z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0x010100BCF4674552441940A9EB4F7479339C18</vt:lpwstr>
  </property>
  <property fmtid="{D5CDD505-2E9C-101B-9397-08002B2CF9AE}" pid="3" name="MediaServiceImageTags">
    <vt:lpwstr/>
  </property>
</Properties>
</file>