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6"/>
  </p:notesMasterIdLst>
  <p:sldIdLst>
    <p:sldId id="397" r:id="rId3"/>
    <p:sldId id="460" r:id="rId4"/>
    <p:sldId id="437" r:id="rId5"/>
    <p:sldId id="427" r:id="rId6"/>
    <p:sldId id="436" r:id="rId7"/>
    <p:sldId id="441" r:id="rId8"/>
    <p:sldId id="444" r:id="rId9"/>
    <p:sldId id="419" r:id="rId10"/>
    <p:sldId id="461" r:id="rId11"/>
    <p:sldId id="440" r:id="rId12"/>
    <p:sldId id="463" r:id="rId13"/>
    <p:sldId id="429" r:id="rId14"/>
    <p:sldId id="438" r:id="rId15"/>
    <p:sldId id="421" r:id="rId16"/>
    <p:sldId id="416" r:id="rId17"/>
    <p:sldId id="454" r:id="rId18"/>
    <p:sldId id="455" r:id="rId19"/>
    <p:sldId id="456" r:id="rId20"/>
    <p:sldId id="457" r:id="rId21"/>
    <p:sldId id="458" r:id="rId22"/>
    <p:sldId id="459" r:id="rId23"/>
    <p:sldId id="462" r:id="rId24"/>
    <p:sldId id="432" r:id="rId25"/>
    <p:sldId id="422" r:id="rId26"/>
    <p:sldId id="450" r:id="rId27"/>
    <p:sldId id="464" r:id="rId28"/>
    <p:sldId id="465" r:id="rId29"/>
    <p:sldId id="448" r:id="rId30"/>
    <p:sldId id="317" r:id="rId31"/>
    <p:sldId id="466" r:id="rId32"/>
    <p:sldId id="467" r:id="rId33"/>
    <p:sldId id="468" r:id="rId34"/>
    <p:sldId id="469" r:id="rId35"/>
  </p:sldIdLst>
  <p:sldSz cx="12192000" cy="6858000"/>
  <p:notesSz cx="9872663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F7518-7576-417E-A815-E81439BB20A1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08956-FD52-4961-B247-74F01E152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4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319FAB-6736-4454-B304-CE2079BF05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12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BCE22D-B08D-48B2-81A8-90F4B2AD2D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84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E0E78A0-1EE0-4EC9-A43C-2B607A3693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697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0095" cy="6857999"/>
          </a:xfrm>
          <a:prstGeom prst="rect">
            <a:avLst/>
          </a:prstGeom>
        </p:spPr>
      </p:pic>
      <p:sp>
        <p:nvSpPr>
          <p:cNvPr id="7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" y="927100"/>
            <a:ext cx="12189884" cy="500380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4061" y="6356351"/>
            <a:ext cx="10388339" cy="232986"/>
          </a:xfrm>
        </p:spPr>
        <p:txBody>
          <a:bodyPr lIns="0" tIns="0" rIns="0" bIns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415F817-E64D-2D46-8EF8-3B23ABD054D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75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557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4" y="1772817"/>
            <a:ext cx="10363200" cy="1470025"/>
          </a:xfrm>
        </p:spPr>
        <p:txBody>
          <a:bodyPr/>
          <a:lstStyle>
            <a:lvl1pPr>
              <a:defRPr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898CF4-513A-46CC-95F1-B07D9206D5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230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D63298-D511-4ABA-ADED-C5F5A50A8F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848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0B4710-5A34-483C-8AAD-EA4123CE14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3BDF9B-A9A8-4E54-A7D3-1652B216C0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271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6CB3BD-B953-43DD-A708-0379CBFA19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435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BDA53D-1D64-40E5-9C01-E19F5A15B1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480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D8E3EC-C98C-44D0-97AF-E48FB92B0B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10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663153-5997-4657-98C6-3D43F7F779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905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EC5FA2-5BA3-4100-B846-7F3A955C9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23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DAC446-FE60-44D4-B7A7-BE1F731A93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873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469B38-D14D-480B-BCDB-009108D9F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41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5FAF9B-89E5-4C0C-81F6-C6324C38B3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565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0095" cy="6857999"/>
          </a:xfrm>
          <a:prstGeom prst="rect">
            <a:avLst/>
          </a:prstGeom>
        </p:spPr>
      </p:pic>
      <p:sp>
        <p:nvSpPr>
          <p:cNvPr id="7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" y="927100"/>
            <a:ext cx="12189884" cy="500380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4061" y="6356351"/>
            <a:ext cx="10388339" cy="232986"/>
          </a:xfrm>
        </p:spPr>
        <p:txBody>
          <a:bodyPr lIns="0" tIns="0" rIns="0" bIns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415F817-E64D-2D46-8EF8-3B23ABD054D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78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557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0095" cy="6857999"/>
          </a:xfrm>
          <a:prstGeom prst="rect">
            <a:avLst/>
          </a:prstGeom>
        </p:spPr>
      </p:pic>
      <p:sp>
        <p:nvSpPr>
          <p:cNvPr id="7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" y="927100"/>
            <a:ext cx="12189884" cy="500380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4061" y="6356351"/>
            <a:ext cx="10388339" cy="232986"/>
          </a:xfrm>
        </p:spPr>
        <p:txBody>
          <a:bodyPr lIns="0" tIns="0" rIns="0" bIns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415F817-E64D-2D46-8EF8-3B23ABD054D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88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557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F3404F-4DE4-4E2E-9062-066DECC7C9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22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154C05-4313-4D12-A6AD-BD66FA0E1A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91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9E1EF5-52B5-4155-AE52-517B59E4CA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56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C90F6D-866A-4B40-89E9-DC65797E27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92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47C819-7867-46A5-A173-598DF8D4BF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93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CA5361-25E7-4DB4-907A-5FD21CC687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9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ACFAF9-5036-47BA-A2F6-72D5CA479A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60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1097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9556BD-2E6F-4697-9397-53D2374BF2CA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pic>
        <p:nvPicPr>
          <p:cNvPr id="25607" name="Picture 9" descr="Powerpoint bands.t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3938"/>
            <a:ext cx="121920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876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alibri" panose="020F0502020204030204" pitchFamily="34" charset="0"/>
          <a:ea typeface="ＭＳ Ｐゴシック" pitchFamily="34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-65" charset="0"/>
          <a:ea typeface="ＭＳ Ｐゴシック" pitchFamily="34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-65" charset="0"/>
          <a:ea typeface="ＭＳ Ｐゴシック" pitchFamily="34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-65" charset="0"/>
          <a:ea typeface="ＭＳ Ｐゴシック" pitchFamily="34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-65" charset="0"/>
          <a:ea typeface="ＭＳ Ｐゴシック" pitchFamily="34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•"/>
        <a:defRPr sz="3200">
          <a:solidFill>
            <a:srgbClr val="C00000"/>
          </a:solidFill>
          <a:latin typeface="Calibri" panose="020F0502020204030204" pitchFamily="34" charset="0"/>
          <a:ea typeface="ＭＳ Ｐゴシック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–"/>
        <a:defRPr sz="2800">
          <a:solidFill>
            <a:srgbClr val="000099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•"/>
        <a:defRPr sz="2400">
          <a:solidFill>
            <a:srgbClr val="000099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–"/>
        <a:defRPr sz="2000">
          <a:solidFill>
            <a:srgbClr val="000099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»"/>
        <a:defRPr sz="2000">
          <a:solidFill>
            <a:srgbClr val="000099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1097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E8971-D8A2-4A1B-8E46-BFA61AAFE3CD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pic>
        <p:nvPicPr>
          <p:cNvPr id="13319" name="Picture 9" descr="Powerpoint bands.t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3938"/>
            <a:ext cx="121920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100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ＭＳ Ｐゴシック" pitchFamily="34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-65" charset="0"/>
          <a:ea typeface="ＭＳ Ｐゴシック" pitchFamily="34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-65" charset="0"/>
          <a:ea typeface="ＭＳ Ｐゴシック" pitchFamily="34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-65" charset="0"/>
          <a:ea typeface="ＭＳ Ｐゴシック" pitchFamily="34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-65" charset="0"/>
          <a:ea typeface="ＭＳ Ｐゴシック" pitchFamily="34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3200">
          <a:solidFill>
            <a:srgbClr val="0000FF"/>
          </a:solidFill>
          <a:latin typeface="+mn-lt"/>
          <a:ea typeface="ＭＳ Ｐゴシック" pitchFamily="34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800">
          <a:solidFill>
            <a:srgbClr val="0000FF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400">
          <a:solidFill>
            <a:srgbClr val="0000FF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000">
          <a:solidFill>
            <a:srgbClr val="0000FF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rgbClr val="0000FF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grid.org.uk/fivetothrive/" TargetMode="External"/><Relationship Id="rId2" Type="http://schemas.openxmlformats.org/officeDocument/2006/relationships/hyperlink" Target="https://socialsolihull.org.uk/localoffer/family-information-service-directory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mailto:familyhubs@solihull.gov.uk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familyhubs@solihull.gov.uk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mailto:familyhubs@solihull.gov.uk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4C839-A9BC-41DA-8BAC-6AE21F193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7" y="92778"/>
            <a:ext cx="10363200" cy="1184166"/>
          </a:xfrm>
        </p:spPr>
        <p:txBody>
          <a:bodyPr/>
          <a:lstStyle/>
          <a:p>
            <a:r>
              <a:rPr lang="en-GB" dirty="0"/>
              <a:t>Creating the </a:t>
            </a:r>
            <a:br>
              <a:rPr lang="en-GB" dirty="0"/>
            </a:br>
            <a:r>
              <a:rPr lang="en-GB" dirty="0"/>
              <a:t>Family Hub offer for Solihull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9993BB-8E00-4BD6-BC10-1725E18E131A}"/>
              </a:ext>
            </a:extLst>
          </p:cNvPr>
          <p:cNvSpPr txBox="1"/>
          <p:nvPr/>
        </p:nvSpPr>
        <p:spPr>
          <a:xfrm>
            <a:off x="430693" y="5011225"/>
            <a:ext cx="11330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Denise Milnes – Interim Head of Children’s Public Health</a:t>
            </a:r>
          </a:p>
          <a:p>
            <a:pPr algn="ctr"/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Solihull Metropolitan Borough Council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0F01650-B980-4625-AEA6-1BC62E20B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7981" y="1519298"/>
            <a:ext cx="5096038" cy="3195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233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3A64A-91A0-4818-AB9B-E6635194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240" y="1028697"/>
            <a:ext cx="8239432" cy="3886200"/>
          </a:xfrm>
        </p:spPr>
        <p:txBody>
          <a:bodyPr/>
          <a:lstStyle/>
          <a:p>
            <a:pPr marL="0" indent="0" algn="ctr">
              <a:buNone/>
            </a:pPr>
            <a:r>
              <a:rPr lang="en-GB" i="1" dirty="0"/>
              <a:t>“At its best, this model provides a ‘local nerve centre’ for all family support within a community, bringing together everything from stay and play groups, to breastfeeding support, to help with issues such as finding a job or applying for benefits.”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Barnardo’s (2021) It takes a village: the case for family support in every community</a:t>
            </a:r>
          </a:p>
        </p:txBody>
      </p:sp>
      <p:pic>
        <p:nvPicPr>
          <p:cNvPr id="5" name="Picture 4" descr="A picture containing person, indoor, child, little&#10;&#10;Description automatically generated">
            <a:extLst>
              <a:ext uri="{FF2B5EF4-FFF2-40B4-BE49-F238E27FC236}">
                <a16:creationId xmlns:a16="http://schemas.microsoft.com/office/drawing/2014/main" id="{0F5DB4F0-EA6F-4A47-910A-0B896FCBFB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28" y="740195"/>
            <a:ext cx="3116826" cy="4675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9195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5DB43-27E1-4DA5-9B98-C5974B1C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Hub buildings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10D4A-D056-4E75-AE25-F13D0A73C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27581"/>
            <a:ext cx="10972800" cy="38862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Principles:</a:t>
            </a:r>
          </a:p>
          <a:p>
            <a:r>
              <a:rPr lang="en-GB" dirty="0">
                <a:solidFill>
                  <a:srgbClr val="000099"/>
                </a:solidFill>
              </a:rPr>
              <a:t>Warm, welcoming, accessible, attractive and safe</a:t>
            </a:r>
          </a:p>
          <a:p>
            <a:r>
              <a:rPr lang="en-GB" dirty="0"/>
              <a:t>Drop-in for advice/support/use facilities (space to feed/change/access to the sensory room/youth space)</a:t>
            </a:r>
          </a:p>
          <a:p>
            <a:r>
              <a:rPr lang="en-GB" dirty="0">
                <a:solidFill>
                  <a:srgbClr val="000099"/>
                </a:solidFill>
              </a:rPr>
              <a:t>Multi-use space – make the most of the available space</a:t>
            </a:r>
          </a:p>
          <a:p>
            <a:r>
              <a:rPr lang="en-GB" dirty="0"/>
              <a:t>Activities/sessions run alongside clinics/ advice sessions/ peer group support</a:t>
            </a:r>
          </a:p>
          <a:p>
            <a:r>
              <a:rPr lang="en-GB" dirty="0">
                <a:solidFill>
                  <a:srgbClr val="000099"/>
                </a:solidFill>
              </a:rPr>
              <a:t>A space where </a:t>
            </a:r>
            <a:r>
              <a:rPr lang="en-GB" b="1" u="sng" dirty="0">
                <a:solidFill>
                  <a:srgbClr val="000099"/>
                </a:solidFill>
              </a:rPr>
              <a:t>all families feel it’s a place for them </a:t>
            </a:r>
          </a:p>
        </p:txBody>
      </p:sp>
      <p:pic>
        <p:nvPicPr>
          <p:cNvPr id="13" name="Picture 12" descr="Wheelchair student in classroom">
            <a:extLst>
              <a:ext uri="{FF2B5EF4-FFF2-40B4-BE49-F238E27FC236}">
                <a16:creationId xmlns:a16="http://schemas.microsoft.com/office/drawing/2014/main" id="{91971B04-291E-4B09-BBE2-1CD7163323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5791" y="0"/>
            <a:ext cx="2796209" cy="2588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 descr="Father and son with autism">
            <a:extLst>
              <a:ext uri="{FF2B5EF4-FFF2-40B4-BE49-F238E27FC236}">
                <a16:creationId xmlns:a16="http://schemas.microsoft.com/office/drawing/2014/main" id="{D7F1C0E0-F4E6-4F8C-8D37-FDE8D662A0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48000" cy="2031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58168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6D3C68-A195-4404-9D0E-81204717855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905"/>
            <a:ext cx="9281935" cy="66201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1AF2F3-2820-429F-8C27-2C3CFB70D5C5}"/>
              </a:ext>
            </a:extLst>
          </p:cNvPr>
          <p:cNvSpPr txBox="1"/>
          <p:nvPr/>
        </p:nvSpPr>
        <p:spPr>
          <a:xfrm>
            <a:off x="9170505" y="118905"/>
            <a:ext cx="302149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Priority Location Criteria</a:t>
            </a:r>
          </a:p>
          <a:p>
            <a:endParaRPr lang="en-GB" sz="2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200"/>
              </a:spcBef>
              <a:buAutoNum type="alphaLcParenBoth"/>
            </a:pPr>
            <a:r>
              <a:rPr lang="en-GB" sz="22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Areas of higher need </a:t>
            </a:r>
            <a:r>
              <a:rPr lang="en-GB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data and information on local inequalities</a:t>
            </a:r>
          </a:p>
          <a:p>
            <a:pPr marL="457200" indent="-457200">
              <a:spcBef>
                <a:spcPts val="1200"/>
              </a:spcBef>
              <a:buAutoNum type="alphaLcParenBoth"/>
            </a:pPr>
            <a:r>
              <a:rPr lang="en-GB" sz="22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Accessible</a:t>
            </a:r>
            <a:r>
              <a:rPr lang="en-GB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on good public transport routes, close to amenities where families already go</a:t>
            </a:r>
          </a:p>
          <a:p>
            <a:endParaRPr lang="en-GB" sz="2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041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6AEB210-A43B-4A7A-BC6A-FCEFF956E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23923"/>
              </p:ext>
            </p:extLst>
          </p:nvPr>
        </p:nvGraphicFramePr>
        <p:xfrm>
          <a:off x="1" y="-1"/>
          <a:ext cx="12191999" cy="6137980"/>
        </p:xfrm>
        <a:graphic>
          <a:graphicData uri="http://schemas.openxmlformats.org/drawingml/2006/table">
            <a:tbl>
              <a:tblPr firstRow="1" firstCol="1" bandRow="1"/>
              <a:tblGrid>
                <a:gridCol w="4220308">
                  <a:extLst>
                    <a:ext uri="{9D8B030D-6E8A-4147-A177-3AD203B41FA5}">
                      <a16:colId xmlns:a16="http://schemas.microsoft.com/office/drawing/2014/main" val="2373339758"/>
                    </a:ext>
                  </a:extLst>
                </a:gridCol>
                <a:gridCol w="505311">
                  <a:extLst>
                    <a:ext uri="{9D8B030D-6E8A-4147-A177-3AD203B41FA5}">
                      <a16:colId xmlns:a16="http://schemas.microsoft.com/office/drawing/2014/main" val="1289425112"/>
                    </a:ext>
                  </a:extLst>
                </a:gridCol>
                <a:gridCol w="2695597">
                  <a:extLst>
                    <a:ext uri="{9D8B030D-6E8A-4147-A177-3AD203B41FA5}">
                      <a16:colId xmlns:a16="http://schemas.microsoft.com/office/drawing/2014/main" val="3335948234"/>
                    </a:ext>
                  </a:extLst>
                </a:gridCol>
                <a:gridCol w="4770783">
                  <a:extLst>
                    <a:ext uri="{9D8B030D-6E8A-4147-A177-3AD203B41FA5}">
                      <a16:colId xmlns:a16="http://schemas.microsoft.com/office/drawing/2014/main" val="3378750641"/>
                    </a:ext>
                  </a:extLst>
                </a:gridCol>
              </a:tblGrid>
              <a:tr h="70941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MINIMUM SPEC FOR A HUB</a:t>
                      </a: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Est. no. of people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Further information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238451"/>
                  </a:ext>
                </a:extLst>
              </a:tr>
              <a:tr h="456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5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Bookable room for clinical work</a:t>
                      </a:r>
                      <a:endParaRPr lang="en-GB" sz="24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2-5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Sink, examination bed, clinical flooring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etc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309540"/>
                  </a:ext>
                </a:extLst>
              </a:tr>
              <a:tr h="813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5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Bookable room for contact &amp; 1:1 direct work</a:t>
                      </a:r>
                      <a:endParaRPr lang="en-GB" sz="24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1- 2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2-4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 be used as a breastfeeding/calm space when not booked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905582"/>
                  </a:ext>
                </a:extLst>
              </a:tr>
              <a:tr h="493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5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Large room</a:t>
                      </a:r>
                      <a:endParaRPr lang="en-GB" sz="24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adults &amp; 22 children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Group activities/training/ play sessions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677386"/>
                  </a:ext>
                </a:extLst>
              </a:tr>
              <a:tr h="8128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5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Medium room – multi-use but focus on young people (11-25)</a:t>
                      </a:r>
                      <a:endParaRPr lang="en-GB" sz="24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Group activities/small group work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drop-in social space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1120"/>
                  </a:ext>
                </a:extLst>
              </a:tr>
              <a:tr h="407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5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Reception space</a:t>
                      </a:r>
                      <a:endParaRPr lang="en-GB" sz="24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2-3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Clothes, toys and books on offer</a:t>
                      </a: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01235"/>
                  </a:ext>
                </a:extLst>
              </a:tr>
              <a:tr h="540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5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Office space</a:t>
                      </a:r>
                      <a:endParaRPr lang="en-GB" sz="24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4-6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 council, NHS and charities to use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309200"/>
                  </a:ext>
                </a:extLst>
              </a:tr>
              <a:tr h="397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5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Kitchen </a:t>
                      </a:r>
                      <a:endParaRPr lang="en-GB" sz="24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4-8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Food preparation &amp; cookery sessions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479155"/>
                  </a:ext>
                </a:extLst>
              </a:tr>
              <a:tr h="407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5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Digital pods</a:t>
                      </a:r>
                      <a:endParaRPr lang="en-GB" sz="24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1-2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 be sited in large room if required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967841"/>
                  </a:ext>
                </a:extLst>
              </a:tr>
              <a:tr h="397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5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Toilets (inc. accessible toilets)</a:t>
                      </a:r>
                      <a:endParaRPr lang="en-GB" sz="24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2-4 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nappy changing facilities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410065"/>
                  </a:ext>
                </a:extLst>
              </a:tr>
              <a:tr h="616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5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Sensory room</a:t>
                      </a:r>
                      <a:endParaRPr lang="en-GB" sz="24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4-6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Specified for this to be multi-use/all age – calming &amp; stimulating due to need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17" marR="2951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514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71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6DBF2E-3210-40A6-BA25-492F7184BD91}"/>
              </a:ext>
            </a:extLst>
          </p:cNvPr>
          <p:cNvSpPr txBox="1"/>
          <p:nvPr/>
        </p:nvSpPr>
        <p:spPr>
          <a:xfrm>
            <a:off x="4584416" y="0"/>
            <a:ext cx="742517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offer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within the hubs could include: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Pods with </a:t>
            </a: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laptops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privacy for parents/carers/ young people to access virtual appointments (such as </a:t>
            </a: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or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housing support etc.)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nline</a:t>
            </a:r>
            <a:r>
              <a:rPr lang="en-GB" sz="24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courses e.g. parenting courses with/without social sessions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Laptops/tablets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to access online group sessions, such as parenting groups/school readiness sessions/parent information sessions/ training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Access to online advice/support counselling (</a:t>
            </a:r>
            <a:r>
              <a:rPr lang="en-GB" sz="24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as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Kooth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counselling)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Tablets with access to child development/education activities</a:t>
            </a:r>
          </a:p>
        </p:txBody>
      </p:sp>
      <p:pic>
        <p:nvPicPr>
          <p:cNvPr id="1028" name="Picture 4" descr="Loop Cube: Quiet, Private Space in 2021 | Office interior design, Office  pods, Office interiors">
            <a:extLst>
              <a:ext uri="{FF2B5EF4-FFF2-40B4-BE49-F238E27FC236}">
                <a16:creationId xmlns:a16="http://schemas.microsoft.com/office/drawing/2014/main" id="{0CC67A9B-D3E8-4FB6-A433-C119A667F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842" y="1386908"/>
            <a:ext cx="2619375" cy="32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iteWorld 17 - Designer of sound proof office pods scales in the cloud  with NetSuite">
            <a:extLst>
              <a:ext uri="{FF2B5EF4-FFF2-40B4-BE49-F238E27FC236}">
                <a16:creationId xmlns:a16="http://schemas.microsoft.com/office/drawing/2014/main" id="{C28D09C3-2CE1-44DB-AB87-C7A0609A4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742" y="4343991"/>
            <a:ext cx="3575634" cy="237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Conceptual shot of adult and baby hands on computer keyboard. | CanStock">
            <a:extLst>
              <a:ext uri="{FF2B5EF4-FFF2-40B4-BE49-F238E27FC236}">
                <a16:creationId xmlns:a16="http://schemas.microsoft.com/office/drawing/2014/main" id="{81B21A69-EE24-4342-900B-F27645358D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AutoShape 10" descr="Conceptual shot of adult and baby hands on computer keyboard. | CanStock">
            <a:extLst>
              <a:ext uri="{FF2B5EF4-FFF2-40B4-BE49-F238E27FC236}">
                <a16:creationId xmlns:a16="http://schemas.microsoft.com/office/drawing/2014/main" id="{E9B149FD-884B-4C3B-8825-5307E79A61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David Cameron officially opens Charlbury's new £2.5m community centre |  Oxford Mail">
            <a:extLst>
              <a:ext uri="{FF2B5EF4-FFF2-40B4-BE49-F238E27FC236}">
                <a16:creationId xmlns:a16="http://schemas.microsoft.com/office/drawing/2014/main" id="{0D60803A-49B7-48EF-A97E-9FA9D1DBC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343" y="3800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88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670C6D-4AC5-4F22-9621-CAC7F6193463}"/>
              </a:ext>
            </a:extLst>
          </p:cNvPr>
          <p:cNvSpPr txBox="1"/>
          <p:nvPr/>
        </p:nvSpPr>
        <p:spPr>
          <a:xfrm>
            <a:off x="163204" y="92062"/>
            <a:ext cx="1185597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 features a Family Hub offer could include: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Office space for different teams/organisations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Hot desking for partner services</a:t>
            </a:r>
            <a:endParaRPr lang="en-GB" sz="240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raining – rolling programme of training incorporating: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hild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development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mental health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reventing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illnesses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amily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support etc.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Parent volunteer training: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General – covering peer support groups for example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Parent group </a:t>
            </a:r>
            <a:r>
              <a:rPr lang="en-GB" sz="24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eader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training (for ‘being a parent’ course)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Dads-specific activity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Work placements/paid internships for adults with learning disabilities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Link to local schools and teams for education/ inclusion </a:t>
            </a:r>
          </a:p>
        </p:txBody>
      </p:sp>
      <p:pic>
        <p:nvPicPr>
          <p:cNvPr id="4" name="Picture 3" descr="Child playing with toys">
            <a:extLst>
              <a:ext uri="{FF2B5EF4-FFF2-40B4-BE49-F238E27FC236}">
                <a16:creationId xmlns:a16="http://schemas.microsoft.com/office/drawing/2014/main" id="{4809A614-E9FB-4E8D-9588-0874A24785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5971" y="0"/>
            <a:ext cx="3716029" cy="2419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8959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ky, building, outdoor&#10;&#10;Description automatically generated">
            <a:extLst>
              <a:ext uri="{FF2B5EF4-FFF2-40B4-BE49-F238E27FC236}">
                <a16:creationId xmlns:a16="http://schemas.microsoft.com/office/drawing/2014/main" id="{FDDB7C26-93C0-47FF-9A50-6D3AF2C9AE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55" y="556591"/>
            <a:ext cx="5446645" cy="4084984"/>
          </a:xfrm>
          <a:prstGeom prst="rect">
            <a:avLst/>
          </a:prstGeom>
        </p:spPr>
      </p:pic>
      <p:pic>
        <p:nvPicPr>
          <p:cNvPr id="4" name="Picture 3" descr="A group of cars parked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AA2C7D5E-00EF-4BFB-A75D-A3DDEDA887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906" y="1245705"/>
            <a:ext cx="5318538" cy="3988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323E31-0900-4B4D-AABC-83B8E01CEFF9}"/>
              </a:ext>
            </a:extLst>
          </p:cNvPr>
          <p:cNvSpPr txBox="1"/>
          <p:nvPr/>
        </p:nvSpPr>
        <p:spPr>
          <a:xfrm>
            <a:off x="1669773" y="5395147"/>
            <a:ext cx="736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Coventry Family Hubs – best practice</a:t>
            </a:r>
          </a:p>
        </p:txBody>
      </p:sp>
    </p:spTree>
    <p:extLst>
      <p:ext uri="{BB962C8B-B14F-4D97-AF65-F5344CB8AC3E}">
        <p14:creationId xmlns:p14="http://schemas.microsoft.com/office/powerpoint/2010/main" val="3260226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oom with a poster on the wall&#10;&#10;Description automatically generated with low confidence">
            <a:extLst>
              <a:ext uri="{FF2B5EF4-FFF2-40B4-BE49-F238E27FC236}">
                <a16:creationId xmlns:a16="http://schemas.microsoft.com/office/drawing/2014/main" id="{2CA93D75-CEED-412F-8C0E-4B63AF4C7D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4903" y="4505740"/>
            <a:ext cx="3378220" cy="2352260"/>
          </a:xfrm>
          <a:prstGeom prst="rect">
            <a:avLst/>
          </a:prstGeom>
        </p:spPr>
      </p:pic>
      <p:pic>
        <p:nvPicPr>
          <p:cNvPr id="3" name="Picture 2" descr="A picture containing floor, indoor, wall, ceiling&#10;&#10;Description automatically generated">
            <a:extLst>
              <a:ext uri="{FF2B5EF4-FFF2-40B4-BE49-F238E27FC236}">
                <a16:creationId xmlns:a16="http://schemas.microsoft.com/office/drawing/2014/main" id="{CA3D87D8-F157-4278-A4B5-4D8DFA5653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48" y="900423"/>
            <a:ext cx="4781549" cy="35861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359115-1E4E-4DDA-B69B-279CA5A89F23}"/>
              </a:ext>
            </a:extLst>
          </p:cNvPr>
          <p:cNvSpPr txBox="1"/>
          <p:nvPr/>
        </p:nvSpPr>
        <p:spPr>
          <a:xfrm>
            <a:off x="0" y="198782"/>
            <a:ext cx="6241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Reception – a warm welcome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C134937-1860-451A-838A-BBFF49D57A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474" y="104566"/>
            <a:ext cx="4984752" cy="3738564"/>
          </a:xfrm>
          <a:prstGeom prst="rect">
            <a:avLst/>
          </a:prstGeom>
        </p:spPr>
      </p:pic>
      <p:pic>
        <p:nvPicPr>
          <p:cNvPr id="14" name="Picture 13" descr="A picture containing text, painted&#10;&#10;Description automatically generated">
            <a:extLst>
              <a:ext uri="{FF2B5EF4-FFF2-40B4-BE49-F238E27FC236}">
                <a16:creationId xmlns:a16="http://schemas.microsoft.com/office/drawing/2014/main" id="{5A485690-DD12-40CB-A53A-89AE08A562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036" y="3429000"/>
            <a:ext cx="4388338" cy="32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98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in a room&#10;&#10;Description automatically generated with low confidence">
            <a:extLst>
              <a:ext uri="{FF2B5EF4-FFF2-40B4-BE49-F238E27FC236}">
                <a16:creationId xmlns:a16="http://schemas.microsoft.com/office/drawing/2014/main" id="{5DEDCC90-AA6C-431B-8827-C61C60B5F3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261" y="186955"/>
            <a:ext cx="4572000" cy="3429000"/>
          </a:xfrm>
          <a:prstGeom prst="rect">
            <a:avLst/>
          </a:prstGeom>
        </p:spPr>
      </p:pic>
      <p:pic>
        <p:nvPicPr>
          <p:cNvPr id="5" name="Picture 4" descr="A group of people in a living room&#10;&#10;Description automatically generated with medium confidence">
            <a:extLst>
              <a:ext uri="{FF2B5EF4-FFF2-40B4-BE49-F238E27FC236}">
                <a16:creationId xmlns:a16="http://schemas.microsoft.com/office/drawing/2014/main" id="{36E130B3-E5A9-4924-B400-4E78D107D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89297"/>
            <a:ext cx="4452937" cy="33397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21D43A-D2FE-446E-B29A-33813150DB7F}"/>
              </a:ext>
            </a:extLst>
          </p:cNvPr>
          <p:cNvSpPr txBox="1"/>
          <p:nvPr/>
        </p:nvSpPr>
        <p:spPr>
          <a:xfrm>
            <a:off x="6096000" y="3932427"/>
            <a:ext cx="5406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room with multi-use space</a:t>
            </a:r>
          </a:p>
        </p:txBody>
      </p:sp>
      <p:pic>
        <p:nvPicPr>
          <p:cNvPr id="14" name="Picture 13" descr="A room with a table and chairs&#10;&#10;Description automatically generated with medium confidence">
            <a:extLst>
              <a:ext uri="{FF2B5EF4-FFF2-40B4-BE49-F238E27FC236}">
                <a16:creationId xmlns:a16="http://schemas.microsoft.com/office/drawing/2014/main" id="{E38B5DC4-4468-4A22-A683-16B43F43C0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739" y="3518297"/>
            <a:ext cx="4452937" cy="333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12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room, yellow&#10;&#10;Description automatically generated">
            <a:extLst>
              <a:ext uri="{FF2B5EF4-FFF2-40B4-BE49-F238E27FC236}">
                <a16:creationId xmlns:a16="http://schemas.microsoft.com/office/drawing/2014/main" id="{9AC37864-BBA7-4233-B50D-059314DC91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3" y="314325"/>
            <a:ext cx="4152900" cy="3114675"/>
          </a:xfrm>
          <a:prstGeom prst="rect">
            <a:avLst/>
          </a:prstGeom>
        </p:spPr>
      </p:pic>
      <p:pic>
        <p:nvPicPr>
          <p:cNvPr id="5" name="Picture 4" descr="A picture containing text, indoor, bedroom&#10;&#10;Description automatically generated">
            <a:extLst>
              <a:ext uri="{FF2B5EF4-FFF2-40B4-BE49-F238E27FC236}">
                <a16:creationId xmlns:a16="http://schemas.microsoft.com/office/drawing/2014/main" id="{4AD8BE78-7A33-4D74-975C-D22609F5C4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648076"/>
            <a:ext cx="3970681" cy="2978011"/>
          </a:xfrm>
          <a:prstGeom prst="rect">
            <a:avLst/>
          </a:prstGeom>
        </p:spPr>
      </p:pic>
      <p:pic>
        <p:nvPicPr>
          <p:cNvPr id="9" name="Picture 8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DE21AAFD-A5AE-4D7C-A7A6-BE9379F1FC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20" y="3730488"/>
            <a:ext cx="3860798" cy="2895599"/>
          </a:xfrm>
          <a:prstGeom prst="rect">
            <a:avLst/>
          </a:prstGeom>
        </p:spPr>
      </p:pic>
      <p:pic>
        <p:nvPicPr>
          <p:cNvPr id="16" name="Picture 15" descr="A picture containing indoor, cluttered&#10;&#10;Description automatically generated">
            <a:extLst>
              <a:ext uri="{FF2B5EF4-FFF2-40B4-BE49-F238E27FC236}">
                <a16:creationId xmlns:a16="http://schemas.microsoft.com/office/drawing/2014/main" id="{F9617D47-0823-4854-B1AC-40758087D2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261" y="275500"/>
            <a:ext cx="4256432" cy="31923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C9F9E98-A900-4D3E-B10A-BD7B6A4870EB}"/>
              </a:ext>
            </a:extLst>
          </p:cNvPr>
          <p:cNvSpPr txBox="1"/>
          <p:nvPr/>
        </p:nvSpPr>
        <p:spPr>
          <a:xfrm>
            <a:off x="9280041" y="622852"/>
            <a:ext cx="2514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Sensory Rooms</a:t>
            </a:r>
          </a:p>
        </p:txBody>
      </p:sp>
    </p:spTree>
    <p:extLst>
      <p:ext uri="{BB962C8B-B14F-4D97-AF65-F5344CB8AC3E}">
        <p14:creationId xmlns:p14="http://schemas.microsoft.com/office/powerpoint/2010/main" val="386085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EB374-5A65-4FB1-89D5-6E8E3495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0"/>
            <a:ext cx="9063038" cy="1143000"/>
          </a:xfrm>
        </p:spPr>
        <p:txBody>
          <a:bodyPr/>
          <a:lstStyle/>
          <a:p>
            <a:r>
              <a:rPr lang="en-GB" dirty="0"/>
              <a:t>Welcome and 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2261B-D267-4D3A-AFE6-9EEEF7C8D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065404"/>
            <a:ext cx="10972800" cy="3886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dirty="0"/>
              <a:t>How the webinar will work:</a:t>
            </a:r>
          </a:p>
          <a:p>
            <a:pPr lvl="1">
              <a:spcBef>
                <a:spcPts val="0"/>
              </a:spcBef>
            </a:pPr>
            <a:r>
              <a:rPr lang="en-GB" dirty="0"/>
              <a:t>Presentation on Family Hubs</a:t>
            </a:r>
          </a:p>
          <a:p>
            <a:pPr lvl="1">
              <a:spcBef>
                <a:spcPts val="0"/>
              </a:spcBef>
            </a:pPr>
            <a:r>
              <a:rPr lang="en-GB" dirty="0"/>
              <a:t>Question &amp; answer session</a:t>
            </a:r>
          </a:p>
          <a:p>
            <a:pPr lvl="1">
              <a:spcBef>
                <a:spcPts val="0"/>
              </a:spcBef>
            </a:pPr>
            <a:r>
              <a:rPr lang="en-GB" dirty="0"/>
              <a:t>Guided discussion </a:t>
            </a:r>
            <a:endParaRPr lang="en-GB" dirty="0">
              <a:highlight>
                <a:srgbClr val="FFFF00"/>
              </a:highlight>
            </a:endParaRPr>
          </a:p>
          <a:p>
            <a:pPr>
              <a:spcBef>
                <a:spcPts val="600"/>
              </a:spcBef>
            </a:pPr>
            <a:r>
              <a:rPr lang="en-GB" dirty="0"/>
              <a:t>Please be aware that the meeting will be recorded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rgbClr val="000099"/>
                </a:solidFill>
              </a:rPr>
              <a:t>You won’t be able to unmute unless prompted to </a:t>
            </a:r>
          </a:p>
          <a:p>
            <a:pPr>
              <a:spcBef>
                <a:spcPts val="600"/>
              </a:spcBef>
            </a:pPr>
            <a:r>
              <a:rPr lang="en-GB" dirty="0"/>
              <a:t>If you would like to ask a question, please raise your hand by pressing the hand icon. Alternatively you can write your questions out in the question section on your screen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rgbClr val="000099"/>
                </a:solidFill>
              </a:rPr>
              <a:t>For the feedback session, please add comments by writing them in the question section on your screen</a:t>
            </a:r>
          </a:p>
        </p:txBody>
      </p:sp>
      <p:pic>
        <p:nvPicPr>
          <p:cNvPr id="5" name="Picture 4" descr="A hand of two adults and a kid on top of each other">
            <a:extLst>
              <a:ext uri="{FF2B5EF4-FFF2-40B4-BE49-F238E27FC236}">
                <a16:creationId xmlns:a16="http://schemas.microsoft.com/office/drawing/2014/main" id="{C6E2F47F-82C5-469D-9725-FA811DA806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496" y="120253"/>
            <a:ext cx="2679217" cy="178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74471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wall, indoor, person, room&#10;&#10;Description automatically generated">
            <a:extLst>
              <a:ext uri="{FF2B5EF4-FFF2-40B4-BE49-F238E27FC236}">
                <a16:creationId xmlns:a16="http://schemas.microsoft.com/office/drawing/2014/main" id="{BE33DDE7-F277-46C4-A9C7-A82A274E6B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364" y="540359"/>
            <a:ext cx="4312383" cy="475849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DDE4CD4-2C7C-4FA7-BDFC-D2CDD25525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677" y="531504"/>
            <a:ext cx="5310023" cy="3982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0A269C-6946-4230-A4CF-49B7C080817A}"/>
              </a:ext>
            </a:extLst>
          </p:cNvPr>
          <p:cNvSpPr txBox="1"/>
          <p:nvPr/>
        </p:nvSpPr>
        <p:spPr>
          <a:xfrm>
            <a:off x="4916557" y="4514021"/>
            <a:ext cx="7029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Comfortable spaces for 1:1 and small group work and socialising</a:t>
            </a:r>
          </a:p>
        </p:txBody>
      </p:sp>
    </p:spTree>
    <p:extLst>
      <p:ext uri="{BB962C8B-B14F-4D97-AF65-F5344CB8AC3E}">
        <p14:creationId xmlns:p14="http://schemas.microsoft.com/office/powerpoint/2010/main" val="217785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15B4D-A4CA-4600-A60B-D44CD7C565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71" y="228600"/>
            <a:ext cx="5671930" cy="4253948"/>
          </a:xfrm>
          <a:prstGeom prst="rect">
            <a:avLst/>
          </a:prstGeom>
        </p:spPr>
      </p:pic>
      <p:pic>
        <p:nvPicPr>
          <p:cNvPr id="3" name="Picture 2" descr="A picture containing outdoor, day, bus stop&#10;&#10;Description automatically generated">
            <a:extLst>
              <a:ext uri="{FF2B5EF4-FFF2-40B4-BE49-F238E27FC236}">
                <a16:creationId xmlns:a16="http://schemas.microsoft.com/office/drawing/2014/main" id="{38BEA349-06E8-408F-842B-168E2F6C94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792" y="752446"/>
            <a:ext cx="5923208" cy="4442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FE9BD4-5D70-4320-9BE9-7EEA35B18D1B}"/>
              </a:ext>
            </a:extLst>
          </p:cNvPr>
          <p:cNvSpPr txBox="1"/>
          <p:nvPr/>
        </p:nvSpPr>
        <p:spPr>
          <a:xfrm>
            <a:off x="424071" y="4825520"/>
            <a:ext cx="5499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Outside space – </a:t>
            </a:r>
          </a:p>
          <a:p>
            <a:pPr algn="ctr"/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essential but desirable</a:t>
            </a:r>
          </a:p>
        </p:txBody>
      </p:sp>
    </p:spTree>
    <p:extLst>
      <p:ext uri="{BB962C8B-B14F-4D97-AF65-F5344CB8AC3E}">
        <p14:creationId xmlns:p14="http://schemas.microsoft.com/office/powerpoint/2010/main" val="391316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lthcare Improvement Scotland Clinic Room for Hire for health &amp; medical  and beauty consultations - in Glasgow, Scotland United Kingdom- listed on  UK Therapy Rooms.">
            <a:extLst>
              <a:ext uri="{FF2B5EF4-FFF2-40B4-BE49-F238E27FC236}">
                <a16:creationId xmlns:a16="http://schemas.microsoft.com/office/drawing/2014/main" id="{5B6D6A26-93BC-4D63-8BED-B19CE3E24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313" y="2043113"/>
            <a:ext cx="58311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dical rooms for hire for Doctors and Surgeons - WellBeing Clinics">
            <a:extLst>
              <a:ext uri="{FF2B5EF4-FFF2-40B4-BE49-F238E27FC236}">
                <a16:creationId xmlns:a16="http://schemas.microsoft.com/office/drawing/2014/main" id="{9AA89616-34FB-49D8-9E08-336796DB7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42925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A1DC3A-C87C-4A53-869A-DDB7C928ED3B}"/>
              </a:ext>
            </a:extLst>
          </p:cNvPr>
          <p:cNvSpPr txBox="1"/>
          <p:nvPr/>
        </p:nvSpPr>
        <p:spPr>
          <a:xfrm>
            <a:off x="6429375" y="314325"/>
            <a:ext cx="55340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rooms </a:t>
            </a:r>
            <a:r>
              <a:rPr lang="en-GB" sz="44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</a:p>
          <a:p>
            <a:pPr algn="ctr"/>
            <a:r>
              <a:rPr lang="en-GB" sz="44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multi-use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9DCE3-D041-43D9-B4E6-DA727A22795E}"/>
              </a:ext>
            </a:extLst>
          </p:cNvPr>
          <p:cNvSpPr txBox="1"/>
          <p:nvPr/>
        </p:nvSpPr>
        <p:spPr>
          <a:xfrm>
            <a:off x="228600" y="5075583"/>
            <a:ext cx="5731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 – not Coventry</a:t>
            </a:r>
          </a:p>
        </p:txBody>
      </p:sp>
    </p:spTree>
    <p:extLst>
      <p:ext uri="{BB962C8B-B14F-4D97-AF65-F5344CB8AC3E}">
        <p14:creationId xmlns:p14="http://schemas.microsoft.com/office/powerpoint/2010/main" val="317390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BA4A-F400-4F46-BEB0-952B7867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9026"/>
            <a:ext cx="10972800" cy="344557"/>
          </a:xfrm>
        </p:spPr>
        <p:txBody>
          <a:bodyPr/>
          <a:lstStyle/>
          <a:p>
            <a:r>
              <a:rPr lang="en-GB" dirty="0"/>
              <a:t>Enhanced Outreach Venues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6A08B-8745-47C5-B085-AF12DDE42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258" y="970270"/>
            <a:ext cx="11582400" cy="38862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Consistent, part-time </a:t>
            </a:r>
            <a:r>
              <a:rPr lang="en-GB" sz="2500" dirty="0">
                <a:ea typeface="Calibri" panose="020F0502020204030204" pitchFamily="34" charset="0"/>
                <a:cs typeface="Times New Roman" panose="02020603050405020304" pitchFamily="18" charset="0"/>
              </a:rPr>
              <a:t>hub presence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e.g. pop-up sessions run from a community venue every weekday morning or afternoon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GB" sz="25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Delivery of services/activities </a:t>
            </a:r>
            <a:endParaRPr lang="en-GB" sz="25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GB" sz="2500" dirty="0">
                <a:ea typeface="Calibri" panose="020F0502020204030204" pitchFamily="34" charset="0"/>
                <a:cs typeface="Times New Roman" panose="02020603050405020304" pitchFamily="18" charset="0"/>
              </a:rPr>
              <a:t>Centres will display Family Hub branding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GB" sz="25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Possibility of mobile units with toys</a:t>
            </a:r>
            <a:r>
              <a:rPr lang="en-GB" sz="2500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books, space</a:t>
            </a:r>
            <a:r>
              <a:rPr lang="en-GB" sz="25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1:1 work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5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 locations for Outreach Plus:</a:t>
            </a:r>
            <a:endParaRPr lang="en-GB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Meriden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primary </a:t>
            </a:r>
            <a:r>
              <a:rPr lang="en-GB" sz="2500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chool site and park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Solihull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Core, community centres, church halls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Shirley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community centres, church halls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89AFA-84AA-4FB4-967B-051EB5766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57" y="2475913"/>
            <a:ext cx="2905343" cy="2176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85140F-A375-46F9-B134-2483F637C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930" y="4230094"/>
            <a:ext cx="3110788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54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74D0D-4D72-4126-B348-BB71F255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85" y="261696"/>
            <a:ext cx="9279118" cy="769856"/>
          </a:xfrm>
        </p:spPr>
        <p:txBody>
          <a:bodyPr/>
          <a:lstStyle/>
          <a:p>
            <a:r>
              <a:rPr lang="en-GB" sz="4000" dirty="0">
                <a:solidFill>
                  <a:srgbClr val="C00000"/>
                </a:solidFill>
              </a:rPr>
              <a:t>Digital Offer to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A19C4-1035-4CBE-A5BE-F4A540326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08" y="1179442"/>
            <a:ext cx="9971373" cy="4398491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000099"/>
                </a:solidFill>
              </a:rPr>
              <a:t>Online appointments/advice</a:t>
            </a:r>
          </a:p>
          <a:p>
            <a:pPr lvl="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dirty="0"/>
              <a:t>Online groups</a:t>
            </a:r>
          </a:p>
          <a:p>
            <a:pPr lvl="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000099"/>
                </a:solidFill>
              </a:rPr>
              <a:t>Website</a:t>
            </a:r>
          </a:p>
          <a:p>
            <a:pPr lvl="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dirty="0"/>
              <a:t>Link to </a:t>
            </a:r>
            <a:r>
              <a:rPr lang="en-GB" sz="2800" dirty="0">
                <a:hlinkClick r:id="rId2"/>
              </a:rPr>
              <a:t>Family Information Service </a:t>
            </a:r>
            <a:r>
              <a:rPr lang="en-GB" sz="2800" dirty="0"/>
              <a:t>and </a:t>
            </a:r>
            <a:r>
              <a:rPr lang="en-GB" sz="2800" dirty="0">
                <a:hlinkClick r:id="rId3"/>
              </a:rPr>
              <a:t>Five to Thrive </a:t>
            </a:r>
            <a:r>
              <a:rPr lang="en-GB" sz="2800" dirty="0"/>
              <a:t>websites</a:t>
            </a:r>
          </a:p>
          <a:p>
            <a:pPr lvl="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000099"/>
                </a:solidFill>
              </a:rPr>
              <a:t>Live chat/ real-time support (tbc)</a:t>
            </a:r>
          </a:p>
          <a:p>
            <a:pPr lvl="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dirty="0"/>
              <a:t>Links to text messaging support already in place e.g. Chat Health</a:t>
            </a:r>
          </a:p>
          <a:p>
            <a:pPr lvl="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000099"/>
                </a:solidFill>
              </a:rPr>
              <a:t>Social media messages</a:t>
            </a:r>
          </a:p>
          <a:p>
            <a:pPr lvl="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dirty="0"/>
              <a:t>App for time-related messaging (push notifications – links to booking)</a:t>
            </a:r>
          </a:p>
          <a:p>
            <a:pPr lvl="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000099"/>
                </a:solidFill>
              </a:rPr>
              <a:t>Online booking/links to NHS booking</a:t>
            </a:r>
          </a:p>
          <a:p>
            <a:pPr lvl="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dirty="0"/>
              <a:t>Signposting…&amp; more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3BB245-7EF8-4893-8B59-F8E008DFAB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562" y="-1"/>
            <a:ext cx="3649438" cy="2358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26354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07482-EF4E-4641-8F5C-50897BB55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7" y="450574"/>
            <a:ext cx="10840278" cy="3604591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/>
              <a:t>Links to Schools:</a:t>
            </a:r>
          </a:p>
          <a:p>
            <a:pPr marL="0" indent="0">
              <a:buNone/>
            </a:pPr>
            <a:endParaRPr lang="en-GB" sz="3200" b="1" dirty="0"/>
          </a:p>
          <a:p>
            <a:r>
              <a:rPr lang="en-GB" sz="2800" dirty="0">
                <a:solidFill>
                  <a:srgbClr val="000099"/>
                </a:solidFill>
              </a:rPr>
              <a:t>Schools will be able to directly signpost to Family Hub activity and promote this with their school community</a:t>
            </a:r>
          </a:p>
          <a:p>
            <a:r>
              <a:rPr lang="en-GB" sz="2800" dirty="0"/>
              <a:t>School websites can link to the Family Hub website/booking system</a:t>
            </a:r>
          </a:p>
          <a:p>
            <a:r>
              <a:rPr lang="en-GB" sz="2800" dirty="0">
                <a:solidFill>
                  <a:srgbClr val="000099"/>
                </a:solidFill>
              </a:rPr>
              <a:t>Schools can promote information sessions such as school readiness, family support </a:t>
            </a:r>
          </a:p>
          <a:p>
            <a:r>
              <a:rPr lang="en-GB" sz="2800" dirty="0"/>
              <a:t>Schools are leading partners in the hub offer </a:t>
            </a:r>
          </a:p>
          <a:p>
            <a:r>
              <a:rPr lang="en-GB" sz="2800" dirty="0">
                <a:solidFill>
                  <a:srgbClr val="000099"/>
                </a:solidFill>
              </a:rPr>
              <a:t>Hub outreach sessions on school sites</a:t>
            </a: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E33D26-2884-4C96-A457-1A65BF77AA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852" y="3409366"/>
            <a:ext cx="4302148" cy="299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19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2F5F9-0C94-4236-A7F7-A777AED1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2278"/>
            <a:ext cx="10972800" cy="636104"/>
          </a:xfrm>
        </p:spPr>
        <p:txBody>
          <a:bodyPr/>
          <a:lstStyle/>
          <a:p>
            <a:r>
              <a:rPr lang="en-GB" dirty="0"/>
              <a:t>Parent Carer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74106-AC85-439E-A108-C0B61CE8D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2" y="913986"/>
            <a:ext cx="10847733" cy="3886200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GB" sz="2800" b="1" i="1" dirty="0">
                <a:effectLst/>
                <a:ea typeface="Times New Roman" panose="02020603050405020304" pitchFamily="18" charset="0"/>
              </a:rPr>
              <a:t>Families are valued partners in designing the hub offer – not recipients.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GB" sz="2800" b="1" dirty="0"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We are looking for parents/carers to help shape services locally and specifically feed into the development of our new Family Hub offer.</a:t>
            </a:r>
            <a:endParaRPr lang="en-GB" sz="2400" b="1" dirty="0">
              <a:solidFill>
                <a:srgbClr val="000099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You don’t need any formal qualifications, just come with a willingness to talk about your own experience and ideas</a:t>
            </a:r>
            <a:r>
              <a:rPr lang="en-GB" sz="2800" dirty="0"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. </a:t>
            </a:r>
            <a:endParaRPr lang="en-GB" sz="2400" dirty="0">
              <a:solidFill>
                <a:srgbClr val="000099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GB" sz="2800" b="1" dirty="0"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What will I do as a panel member?</a:t>
            </a:r>
            <a:endParaRPr lang="en-GB" sz="2400" dirty="0">
              <a:solidFill>
                <a:srgbClr val="000099"/>
              </a:solidFill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effectLst/>
                <a:ea typeface="Times New Roman" panose="02020603050405020304" pitchFamily="18" charset="0"/>
              </a:rPr>
              <a:t>Share your perspective as a parent/carer at meetings or via polls </a:t>
            </a: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Help us to test and review our services and give us your feedback </a:t>
            </a: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effectLst/>
                <a:ea typeface="Times New Roman" panose="02020603050405020304" pitchFamily="18" charset="0"/>
              </a:rPr>
              <a:t>Review our resources and </a:t>
            </a:r>
            <a:r>
              <a:rPr lang="en-GB" dirty="0">
                <a:ea typeface="Times New Roman" panose="02020603050405020304" pitchFamily="18" charset="0"/>
              </a:rPr>
              <a:t>let us know what we can improve</a:t>
            </a:r>
          </a:p>
          <a:p>
            <a:endParaRPr lang="en-GB" dirty="0"/>
          </a:p>
        </p:txBody>
      </p:sp>
      <p:pic>
        <p:nvPicPr>
          <p:cNvPr id="5" name="Picture 4" descr="Person looking at computer screen">
            <a:extLst>
              <a:ext uri="{FF2B5EF4-FFF2-40B4-BE49-F238E27FC236}">
                <a16:creationId xmlns:a16="http://schemas.microsoft.com/office/drawing/2014/main" id="{E6A595BE-7FA6-4FFF-84A9-44BF95C758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1958" y="4678017"/>
            <a:ext cx="2184030" cy="2170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43229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E9349-5EFC-4625-ACEB-B119E2F3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" y="106018"/>
            <a:ext cx="10959548" cy="662609"/>
          </a:xfrm>
        </p:spPr>
        <p:txBody>
          <a:bodyPr/>
          <a:lstStyle/>
          <a:p>
            <a:r>
              <a:rPr lang="en-GB" dirty="0"/>
              <a:t>Parent Carer Panel (</a:t>
            </a:r>
            <a:r>
              <a:rPr lang="en-GB" dirty="0" err="1"/>
              <a:t>cont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78B3F-CFBE-4697-B7AB-EB2D21BF8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21" y="768627"/>
            <a:ext cx="11469757" cy="3886200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GB" sz="2800" b="1" dirty="0">
                <a:effectLst/>
                <a:ea typeface="Times New Roman" panose="02020603050405020304" pitchFamily="18" charset="0"/>
              </a:rPr>
              <a:t>How much time will it take?</a:t>
            </a:r>
            <a:endParaRPr lang="en-GB" sz="24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GB" sz="2800" dirty="0"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Joining the online panel (using Microsoft Teams) will likely need about 1.5 hours every 2 months, including meetings and feedback. You can choose to join or drop out at any time. </a:t>
            </a:r>
            <a:endParaRPr lang="en-GB" sz="2400" dirty="0">
              <a:solidFill>
                <a:srgbClr val="000099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GB" sz="2800" b="1" dirty="0">
                <a:effectLst/>
                <a:ea typeface="Times New Roman" panose="02020603050405020304" pitchFamily="18" charset="0"/>
              </a:rPr>
              <a:t>What will I get out of taking part?</a:t>
            </a:r>
            <a:endParaRPr lang="en-GB" sz="24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GB" sz="2800" dirty="0"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We want being part of the panel to be an enjoyable and rewarding experience and for members to see the impact of their contributions. You will get to meet other parents/carers who want to help remove the barriers that people face and shape services.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GB" b="1" dirty="0">
                <a:ea typeface="Times New Roman" panose="02020603050405020304" pitchFamily="18" charset="0"/>
              </a:rPr>
              <a:t>I</a:t>
            </a:r>
            <a:r>
              <a:rPr lang="en-GB" sz="2800" b="1" dirty="0">
                <a:effectLst/>
                <a:ea typeface="Times New Roman" panose="02020603050405020304" pitchFamily="18" charset="0"/>
              </a:rPr>
              <a:t>nterested? </a:t>
            </a:r>
            <a:r>
              <a:rPr lang="en-GB" b="1" dirty="0">
                <a:ea typeface="Times New Roman" panose="02020603050405020304" pitchFamily="18" charset="0"/>
              </a:rPr>
              <a:t>Please e</a:t>
            </a:r>
            <a:r>
              <a:rPr lang="en-GB" sz="2800" b="1" dirty="0">
                <a:effectLst/>
                <a:ea typeface="Times New Roman" panose="02020603050405020304" pitchFamily="18" charset="0"/>
              </a:rPr>
              <a:t>mail your contact details to </a:t>
            </a: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hlinkClick r:id="rId2"/>
              </a:rPr>
              <a:t>familyhubs@solihull.gov.uk</a:t>
            </a:r>
            <a:r>
              <a:rPr lang="en-GB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endParaRPr lang="en-GB" sz="24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5" name="Picture 4" descr="Smiling father and baby with faces up close">
            <a:extLst>
              <a:ext uri="{FF2B5EF4-FFF2-40B4-BE49-F238E27FC236}">
                <a16:creationId xmlns:a16="http://schemas.microsoft.com/office/drawing/2014/main" id="{984DA8CE-355B-4C9E-B33E-9D719831C3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2382" y="0"/>
            <a:ext cx="2239617" cy="1493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3632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4E97-7FCB-4AA1-9689-FD2F4405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119269"/>
            <a:ext cx="10972800" cy="384313"/>
          </a:xfrm>
        </p:spPr>
        <p:txBody>
          <a:bodyPr/>
          <a:lstStyle/>
          <a:p>
            <a:r>
              <a:rPr lang="en-GB" dirty="0"/>
              <a:t>Next steps – engaging partners and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4C73-AC74-4B93-9D61-7A21EFFA4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378" y="1161221"/>
            <a:ext cx="10972800" cy="4853609"/>
          </a:xfrm>
        </p:spPr>
        <p:txBody>
          <a:bodyPr/>
          <a:lstStyle/>
          <a:p>
            <a:r>
              <a:rPr lang="en-GB" sz="2800" dirty="0">
                <a:solidFill>
                  <a:srgbClr val="000099"/>
                </a:solidFill>
              </a:rPr>
              <a:t>Public survey</a:t>
            </a:r>
          </a:p>
          <a:p>
            <a:r>
              <a:rPr lang="en-GB" sz="2800" dirty="0"/>
              <a:t>Focus groups</a:t>
            </a:r>
          </a:p>
          <a:p>
            <a:r>
              <a:rPr lang="en-GB" sz="2800" dirty="0">
                <a:solidFill>
                  <a:srgbClr val="000099"/>
                </a:solidFill>
              </a:rPr>
              <a:t>Parent Carer Panel</a:t>
            </a:r>
          </a:p>
          <a:p>
            <a:r>
              <a:rPr lang="en-GB" sz="2800" dirty="0"/>
              <a:t>Continuing planning the hub buildings</a:t>
            </a:r>
          </a:p>
          <a:p>
            <a:r>
              <a:rPr lang="en-GB" sz="2800" dirty="0">
                <a:solidFill>
                  <a:srgbClr val="000099"/>
                </a:solidFill>
              </a:rPr>
              <a:t>Development of the digital offer</a:t>
            </a:r>
          </a:p>
          <a:p>
            <a:r>
              <a:rPr lang="en-GB" sz="2800" dirty="0"/>
              <a:t>Consideration of a mobile unit</a:t>
            </a:r>
          </a:p>
          <a:p>
            <a:r>
              <a:rPr lang="en-GB" sz="2800" dirty="0"/>
              <a:t>Continue working with the NHS and charities on their services in the hubs</a:t>
            </a:r>
          </a:p>
          <a:p>
            <a:r>
              <a:rPr lang="en-GB" sz="2800" dirty="0">
                <a:solidFill>
                  <a:srgbClr val="000099"/>
                </a:solidFill>
              </a:rPr>
              <a:t>Family Hub webpage on the Solihull Council website with updates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594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2068673" y="4350560"/>
            <a:ext cx="5554662" cy="596503"/>
          </a:xfrm>
        </p:spPr>
        <p:txBody>
          <a:bodyPr/>
          <a:lstStyle/>
          <a:p>
            <a:r>
              <a:rPr lang="en-GB" sz="4000" dirty="0">
                <a:ea typeface="ＭＳ Ｐゴシック"/>
                <a:cs typeface="ＭＳ Ｐゴシック"/>
              </a:rPr>
              <a:t>Any questions?</a:t>
            </a:r>
          </a:p>
        </p:txBody>
      </p:sp>
      <p:pic>
        <p:nvPicPr>
          <p:cNvPr id="6451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2887" y="3873740"/>
            <a:ext cx="3219113" cy="2146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893676" y="4947063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r>
              <a:rPr lang="en-GB" sz="3600" b="1" kern="0" dirty="0" err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  <a:hlinkClick r:id="rId3"/>
              </a:rPr>
              <a:t>familyhubs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ＭＳ Ｐゴシック"/>
                <a:hlinkClick r:id="rId3"/>
              </a:rPr>
              <a:t>@solihull.gov.uk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ＭＳ Ｐゴシック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03582" y="339013"/>
            <a:ext cx="104957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“It is easier to build strong children than to repair broken men”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Frederick Douglass (1855) Social Reformer, Abolitionist and Statesman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F963C-C2B9-44E3-B752-6960A228D0E6}"/>
              </a:ext>
            </a:extLst>
          </p:cNvPr>
          <p:cNvSpPr/>
          <p:nvPr/>
        </p:nvSpPr>
        <p:spPr>
          <a:xfrm>
            <a:off x="843990" y="1803215"/>
            <a:ext cx="100050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Investing in this period [very early childhood] is one of the most efficient and effective ways to help eliminate extreme poverty and inequality, boost shared prosperity, and create the human capital needed for economies to diversify and grow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Unicef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World Bank and WHO Nurturing Care Framework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3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94DAE-3B37-4246-BAEC-692774027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29" y="269447"/>
            <a:ext cx="8517468" cy="562466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What is a Family Hub Offer?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B1817-093B-46B7-A517-279FD20DC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82" y="1238020"/>
            <a:ext cx="9236014" cy="3886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500" b="1" i="0" dirty="0">
                <a:solidFill>
                  <a:srgbClr val="000099"/>
                </a:solidFill>
                <a:effectLst/>
              </a:rPr>
              <a:t>A family hub </a:t>
            </a:r>
            <a:r>
              <a:rPr lang="en-GB" sz="2500" b="1" dirty="0">
                <a:solidFill>
                  <a:srgbClr val="000099"/>
                </a:solidFill>
              </a:rPr>
              <a:t>offers </a:t>
            </a:r>
            <a:r>
              <a:rPr lang="en-GB" sz="2500" b="1" i="0" dirty="0">
                <a:solidFill>
                  <a:srgbClr val="000099"/>
                </a:solidFill>
                <a:effectLst/>
              </a:rPr>
              <a:t>joined up support services for families with children from before they ar</a:t>
            </a:r>
            <a:r>
              <a:rPr lang="en-GB" sz="2500" b="1" dirty="0">
                <a:solidFill>
                  <a:srgbClr val="000099"/>
                </a:solidFill>
              </a:rPr>
              <a:t>e born until they are</a:t>
            </a:r>
            <a:r>
              <a:rPr lang="en-GB" sz="2500" b="1" i="0" dirty="0">
                <a:solidFill>
                  <a:srgbClr val="000099"/>
                </a:solidFill>
                <a:effectLst/>
              </a:rPr>
              <a:t> 19 years old (and 25 years for young people with additional needs).</a:t>
            </a:r>
            <a:endParaRPr lang="en-GB" sz="12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500" dirty="0"/>
              <a:t>Solihull has been awarded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£1m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 transformational funding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from central Government to create a Family Hub offer by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March 2024.</a:t>
            </a:r>
            <a:endParaRPr lang="en-GB" sz="2500" b="1" i="0" dirty="0">
              <a:solidFill>
                <a:srgbClr val="000099"/>
              </a:solidFill>
              <a:effectLst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i="0" dirty="0">
                <a:solidFill>
                  <a:srgbClr val="000099"/>
                </a:solidFill>
                <a:effectLst/>
              </a:rPr>
              <a:t>The offer will be….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500" i="1" dirty="0"/>
              <a:t>“</a:t>
            </a:r>
            <a:r>
              <a:rPr lang="en-GB" sz="2500" b="1" i="1" dirty="0"/>
              <a:t>a one-stop shop” </a:t>
            </a:r>
            <a:r>
              <a:rPr lang="en-GB" sz="2500" dirty="0"/>
              <a:t>for advice, appointments, activities and support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500" dirty="0">
                <a:solidFill>
                  <a:srgbClr val="000099"/>
                </a:solidFill>
              </a:rPr>
              <a:t>a partnership between the Council, NHS and local charities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500" dirty="0"/>
              <a:t>supporting communities who need it most</a:t>
            </a:r>
            <a:endParaRPr lang="en-GB" sz="25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500" b="1" dirty="0">
                <a:solidFill>
                  <a:srgbClr val="000099"/>
                </a:solidFill>
              </a:rPr>
              <a:t>part of the early help offer for families </a:t>
            </a:r>
            <a:r>
              <a:rPr lang="en-GB" sz="2500" dirty="0">
                <a:solidFill>
                  <a:srgbClr val="000099"/>
                </a:solidFill>
              </a:rPr>
              <a:t>- to stop problems getting bigger and more complex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E098A-096A-4817-9894-05B473FC7A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397" y="3870903"/>
            <a:ext cx="2884603" cy="2163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DC8838-A888-4A52-A921-0264E6586C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723" y="0"/>
            <a:ext cx="2817277" cy="1881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19844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7EBD-2F9A-4795-941B-CC7E1628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71061"/>
            <a:ext cx="10972800" cy="1143000"/>
          </a:xfrm>
        </p:spPr>
        <p:txBody>
          <a:bodyPr/>
          <a:lstStyle/>
          <a:p>
            <a:r>
              <a:rPr lang="en-GB" dirty="0"/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6CCB7-44D1-40E2-BE24-491D808B1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are your thoughts on the Family Hub offer in Solihull?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Are there additional activities/services you would like to see in the Family Hub offer?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619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B107-CB83-4370-916F-79DE00F0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(</a:t>
            </a:r>
            <a:r>
              <a:rPr lang="en-GB" dirty="0" err="1"/>
              <a:t>cont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3239-7D0E-480F-9C8C-2B9FD33A0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How likely are you and your family(or the people you work with) to visit a Family Hub?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If not, what would make you more likely to visit a Family Hub?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99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0712B-DF62-447E-ACBD-4E7435DB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(</a:t>
            </a:r>
            <a:r>
              <a:rPr lang="en-GB" dirty="0" err="1"/>
              <a:t>cont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4B6B9-27EB-4312-94C0-96F01F9B9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Are there any particular social/group activities you would like to see in the hub?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Do you have any further comments?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666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73D81-C735-4EC2-9026-A7C15333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7431"/>
            <a:ext cx="10972800" cy="1143000"/>
          </a:xfrm>
        </p:spPr>
        <p:txBody>
          <a:bodyPr/>
          <a:lstStyle/>
          <a:p>
            <a:r>
              <a:rPr lang="en-GB" dirty="0"/>
              <a:t>Thank you for attending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E8C63-D88B-4C58-BBD3-05DD6324F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320208"/>
            <a:ext cx="10972800" cy="1818861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Further thoughts/queries – please email </a:t>
            </a:r>
            <a:r>
              <a:rPr lang="en-GB" dirty="0">
                <a:hlinkClick r:id="rId2"/>
              </a:rPr>
              <a:t>familyhubs@solihull.gov.uk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58B8573-A03B-4215-A717-B4406F67F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803" y="1162648"/>
            <a:ext cx="2421117" cy="363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328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5C6B2-6903-4BF4-890E-A096F480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1" y="961534"/>
            <a:ext cx="10972800" cy="505905"/>
          </a:xfrm>
        </p:spPr>
        <p:txBody>
          <a:bodyPr/>
          <a:lstStyle/>
          <a:p>
            <a:r>
              <a:rPr lang="en-GB" dirty="0"/>
              <a:t>Our Family Hub Vision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9F037-C9CC-49B5-A2FC-BF7B39D44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1313025"/>
            <a:ext cx="11582400" cy="3975673"/>
          </a:xfrm>
        </p:spPr>
        <p:txBody>
          <a:bodyPr/>
          <a:lstStyle/>
          <a:p>
            <a:pPr marL="0" lvl="0" indent="0">
              <a:buNone/>
            </a:pPr>
            <a:r>
              <a:rPr lang="en-GB" sz="2400" b="1" dirty="0"/>
              <a:t>We aim to:</a:t>
            </a:r>
            <a:endParaRPr lang="en-GB" sz="2000" b="1" dirty="0"/>
          </a:p>
          <a:p>
            <a:pPr lvl="0"/>
            <a:r>
              <a:rPr lang="en-GB" sz="2400" b="1" dirty="0">
                <a:solidFill>
                  <a:srgbClr val="000099"/>
                </a:solidFill>
              </a:rPr>
              <a:t>build</a:t>
            </a:r>
            <a:r>
              <a:rPr lang="en-GB" sz="2400" dirty="0">
                <a:solidFill>
                  <a:srgbClr val="000099"/>
                </a:solidFill>
              </a:rPr>
              <a:t> trusting relationships between organisations and families </a:t>
            </a:r>
          </a:p>
          <a:p>
            <a:pPr lvl="0"/>
            <a:r>
              <a:rPr lang="en-GB" sz="2400" b="1" dirty="0"/>
              <a:t>listen</a:t>
            </a:r>
            <a:r>
              <a:rPr lang="en-GB" sz="2400" dirty="0"/>
              <a:t> to parents/carers, children and young people to shape the offer</a:t>
            </a:r>
          </a:p>
          <a:p>
            <a:pPr lvl="0"/>
            <a:r>
              <a:rPr lang="en-GB" sz="2400" b="1" dirty="0">
                <a:solidFill>
                  <a:srgbClr val="000099"/>
                </a:solidFill>
              </a:rPr>
              <a:t>improve</a:t>
            </a:r>
            <a:r>
              <a:rPr lang="en-GB" sz="2400" dirty="0">
                <a:solidFill>
                  <a:srgbClr val="000099"/>
                </a:solidFill>
              </a:rPr>
              <a:t> family health and mental wellbeing </a:t>
            </a:r>
          </a:p>
          <a:p>
            <a:pPr lvl="0"/>
            <a:r>
              <a:rPr lang="en-GB" sz="2400" b="1" dirty="0"/>
              <a:t>promote</a:t>
            </a:r>
            <a:r>
              <a:rPr lang="en-GB" sz="2400" dirty="0"/>
              <a:t> responsive parenting and good early child development</a:t>
            </a:r>
          </a:p>
          <a:p>
            <a:r>
              <a:rPr lang="en-GB" sz="2400" b="1" dirty="0">
                <a:solidFill>
                  <a:srgbClr val="000099"/>
                </a:solidFill>
              </a:rPr>
              <a:t>encourage </a:t>
            </a:r>
            <a:r>
              <a:rPr lang="en-GB" sz="2400" dirty="0">
                <a:solidFill>
                  <a:srgbClr val="000099"/>
                </a:solidFill>
              </a:rPr>
              <a:t>a rich home learning environment and promote school readiness </a:t>
            </a:r>
          </a:p>
          <a:p>
            <a:r>
              <a:rPr lang="en-GB" sz="2400" b="1" dirty="0"/>
              <a:t>measure</a:t>
            </a:r>
            <a:r>
              <a:rPr lang="en-GB" sz="2400" dirty="0"/>
              <a:t> how well the offer is working and change it where needed</a:t>
            </a:r>
          </a:p>
          <a:p>
            <a:pPr lvl="0"/>
            <a:r>
              <a:rPr lang="en-GB" sz="2400" b="1" dirty="0">
                <a:solidFill>
                  <a:srgbClr val="000099"/>
                </a:solidFill>
              </a:rPr>
              <a:t>make sure </a:t>
            </a:r>
            <a:r>
              <a:rPr lang="en-GB" sz="2400" dirty="0">
                <a:solidFill>
                  <a:srgbClr val="000099"/>
                </a:solidFill>
              </a:rPr>
              <a:t>that families receive the right help, in the right way, in the right place and at the right time</a:t>
            </a:r>
          </a:p>
          <a:p>
            <a:r>
              <a:rPr lang="en-GB" sz="2400" b="1" dirty="0"/>
              <a:t>share</a:t>
            </a:r>
            <a:r>
              <a:rPr lang="en-GB" sz="2400" dirty="0"/>
              <a:t> information with partners so families only tell their story once.</a:t>
            </a:r>
          </a:p>
        </p:txBody>
      </p:sp>
      <p:pic>
        <p:nvPicPr>
          <p:cNvPr id="5" name="Picture 4" descr="A group of children smiling&#10;&#10;Description automatically generated with medium confidence">
            <a:extLst>
              <a:ext uri="{FF2B5EF4-FFF2-40B4-BE49-F238E27FC236}">
                <a16:creationId xmlns:a16="http://schemas.microsoft.com/office/drawing/2014/main" id="{2954841A-8D24-4848-9F05-E6EE61C2D8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625" y="-1"/>
            <a:ext cx="3041376" cy="2027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6587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F0E87-2A5A-4FAA-903F-79F9EB56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454" y="432412"/>
            <a:ext cx="10972800" cy="735435"/>
          </a:xfrm>
        </p:spPr>
        <p:txBody>
          <a:bodyPr/>
          <a:lstStyle/>
          <a:p>
            <a:pPr algn="l"/>
            <a:r>
              <a:rPr lang="en-GB" sz="3600" dirty="0"/>
              <a:t> Family Hub Delivery Plan for Solihull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D6DF5-B4B1-45E7-BA42-A26EB0C4D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65" y="1368531"/>
            <a:ext cx="12007534" cy="38862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 Family Hub offer needs to include </a:t>
            </a:r>
            <a:r>
              <a:rPr lang="en-GB" sz="2800" b="1" dirty="0"/>
              <a:t>hub buildings</a:t>
            </a:r>
            <a:r>
              <a:rPr lang="en-GB" sz="2800" dirty="0"/>
              <a:t>, </a:t>
            </a:r>
            <a:r>
              <a:rPr lang="en-GB" sz="2800" b="1" dirty="0"/>
              <a:t>outreach</a:t>
            </a:r>
            <a:r>
              <a:rPr lang="en-GB" sz="2800" dirty="0"/>
              <a:t> </a:t>
            </a:r>
            <a:r>
              <a:rPr lang="en-GB" sz="2800" b="1" dirty="0"/>
              <a:t>services and digital services </a:t>
            </a:r>
            <a:endParaRPr lang="en-GB" sz="2800" b="1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0099"/>
                </a:solidFill>
              </a:rPr>
              <a:t>In Solihull this will be:</a:t>
            </a:r>
          </a:p>
          <a:p>
            <a:pPr lvl="1">
              <a:spcBef>
                <a:spcPts val="800"/>
              </a:spcBef>
            </a:pPr>
            <a:r>
              <a:rPr lang="en-GB" b="1" dirty="0">
                <a:solidFill>
                  <a:srgbClr val="C00000"/>
                </a:solidFill>
              </a:rPr>
              <a:t>4 Hub buildings </a:t>
            </a:r>
            <a:r>
              <a:rPr lang="en-GB" dirty="0">
                <a:solidFill>
                  <a:srgbClr val="C00000"/>
                </a:solidFill>
              </a:rPr>
              <a:t>– </a:t>
            </a:r>
          </a:p>
          <a:p>
            <a:pPr lvl="2">
              <a:spcBef>
                <a:spcPts val="800"/>
              </a:spcBef>
            </a:pPr>
            <a:r>
              <a:rPr lang="en-GB" sz="2800" dirty="0"/>
              <a:t>operating </a:t>
            </a:r>
            <a:r>
              <a:rPr lang="en-GB" sz="2800" b="1" dirty="0"/>
              <a:t>weekdays, evenings</a:t>
            </a:r>
            <a:r>
              <a:rPr lang="en-GB" sz="2800" dirty="0"/>
              <a:t> and </a:t>
            </a:r>
            <a:r>
              <a:rPr lang="en-GB" sz="2800" b="1" dirty="0"/>
              <a:t>weekends </a:t>
            </a:r>
          </a:p>
          <a:p>
            <a:pPr lvl="2">
              <a:spcBef>
                <a:spcPts val="800"/>
              </a:spcBef>
            </a:pPr>
            <a:r>
              <a:rPr lang="en-GB" sz="2800" dirty="0"/>
              <a:t>outreach services, where activities take place in the </a:t>
            </a:r>
            <a:r>
              <a:rPr lang="en-GB" sz="2800" b="1" dirty="0"/>
              <a:t>local communities</a:t>
            </a:r>
          </a:p>
          <a:p>
            <a:pPr lvl="2">
              <a:spcBef>
                <a:spcPts val="800"/>
              </a:spcBef>
            </a:pPr>
            <a:r>
              <a:rPr lang="en-GB" sz="2800" dirty="0">
                <a:solidFill>
                  <a:srgbClr val="C00000"/>
                </a:solidFill>
              </a:rPr>
              <a:t>Enhanced outreach venues, where part-time services and activities take place in </a:t>
            </a:r>
            <a:r>
              <a:rPr lang="en-GB" sz="2800" b="1" dirty="0">
                <a:solidFill>
                  <a:srgbClr val="C00000"/>
                </a:solidFill>
              </a:rPr>
              <a:t>community venues</a:t>
            </a:r>
          </a:p>
          <a:p>
            <a:pPr lvl="1">
              <a:spcBef>
                <a:spcPts val="800"/>
              </a:spcBef>
            </a:pPr>
            <a:r>
              <a:rPr lang="en-GB" b="1" dirty="0"/>
              <a:t>Digital offer for the whole borough</a:t>
            </a:r>
            <a:r>
              <a:rPr lang="en-GB" dirty="0"/>
              <a:t>(</a:t>
            </a:r>
            <a:r>
              <a:rPr lang="en-GB" dirty="0" err="1"/>
              <a:t>e.g.website</a:t>
            </a:r>
            <a:r>
              <a:rPr lang="en-GB" dirty="0"/>
              <a:t>, online groups, advice, App) </a:t>
            </a:r>
            <a:endParaRPr lang="en-GB" sz="2200" dirty="0"/>
          </a:p>
        </p:txBody>
      </p:sp>
      <p:pic>
        <p:nvPicPr>
          <p:cNvPr id="5" name="Picture 4" descr="A person holding a baby&#10;&#10;Description automatically generated">
            <a:extLst>
              <a:ext uri="{FF2B5EF4-FFF2-40B4-BE49-F238E27FC236}">
                <a16:creationId xmlns:a16="http://schemas.microsoft.com/office/drawing/2014/main" id="{DF614D53-51A7-4A91-9035-4DFA550A4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08" y="1"/>
            <a:ext cx="2080591" cy="138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34526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iversity Hospital Birmingham NHS Foundation Trust - Nephstrom">
            <a:extLst>
              <a:ext uri="{FF2B5EF4-FFF2-40B4-BE49-F238E27FC236}">
                <a16:creationId xmlns:a16="http://schemas.microsoft.com/office/drawing/2014/main" id="{4755E27B-8ADF-4E05-8ACC-783D36AA0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677" y="1877003"/>
            <a:ext cx="5373477" cy="93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581D48-0AF0-4EFF-9685-B89DCFE12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743201"/>
            <a:ext cx="2865884" cy="13929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D184E1-729A-413A-B14E-95F27E60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48980"/>
            <a:ext cx="9233095" cy="1143000"/>
          </a:xfrm>
        </p:spPr>
        <p:txBody>
          <a:bodyPr/>
          <a:lstStyle/>
          <a:p>
            <a:r>
              <a:rPr lang="en-GB" sz="3200" dirty="0"/>
              <a:t>Start for Life services we have to have in the hub offer: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2C99F-E005-44F1-AE06-E14507EF6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77002"/>
            <a:ext cx="10972800" cy="3886200"/>
          </a:xfrm>
        </p:spPr>
        <p:txBody>
          <a:bodyPr/>
          <a:lstStyle/>
          <a:p>
            <a:r>
              <a:rPr lang="en-GB" dirty="0"/>
              <a:t>Maternity services</a:t>
            </a:r>
          </a:p>
          <a:p>
            <a:r>
              <a:rPr lang="en-GB" dirty="0"/>
              <a:t>Health visiting			</a:t>
            </a:r>
          </a:p>
          <a:p>
            <a:r>
              <a:rPr lang="en-GB" dirty="0"/>
              <a:t>Infant feeding support </a:t>
            </a:r>
          </a:p>
          <a:p>
            <a:r>
              <a:rPr lang="en-GB" dirty="0"/>
              <a:t>Parent mental health</a:t>
            </a:r>
          </a:p>
          <a:p>
            <a:r>
              <a:rPr lang="en-GB" dirty="0"/>
              <a:t>Infant mental health (parent-baby attachment)</a:t>
            </a:r>
          </a:p>
          <a:p>
            <a:r>
              <a:rPr lang="en-GB" dirty="0"/>
              <a:t>Special educational needs and disabilities</a:t>
            </a:r>
          </a:p>
          <a:p>
            <a:r>
              <a:rPr lang="en-GB" dirty="0"/>
              <a:t>Safeguarding</a:t>
            </a:r>
          </a:p>
        </p:txBody>
      </p:sp>
      <p:pic>
        <p:nvPicPr>
          <p:cNvPr id="1026" name="Picture 2" descr="Baby Friendly team maintains international gold standard through pandemic">
            <a:extLst>
              <a:ext uri="{FF2B5EF4-FFF2-40B4-BE49-F238E27FC236}">
                <a16:creationId xmlns:a16="http://schemas.microsoft.com/office/drawing/2014/main" id="{BEE12ECC-E766-471E-9A9A-5259B7332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7863" y="2857003"/>
            <a:ext cx="2451635" cy="12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75A49A-05CF-4B29-8325-F06C2F7199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6018" y="-1"/>
            <a:ext cx="2718848" cy="187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6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8118" y="2499621"/>
            <a:ext cx="2553882" cy="1058044"/>
          </a:xfrm>
        </p:spPr>
        <p:txBody>
          <a:bodyPr/>
          <a:lstStyle/>
          <a:p>
            <a:r>
              <a:rPr lang="en-GB" sz="2800" dirty="0"/>
              <a:t>The Best Start for Life: A vision for the first 1,001 critical days (Leadsom Review,2021)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026"/>
            <a:ext cx="9902629" cy="600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31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B7B3A-9E6E-42F7-A0E6-22A859DE0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130217"/>
            <a:ext cx="6663657" cy="5965783"/>
          </a:xfrm>
          <a:ln w="57150">
            <a:solidFill>
              <a:srgbClr val="000099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GB" sz="1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000099"/>
                </a:solidFill>
              </a:rPr>
              <a:t>Health Services:</a:t>
            </a:r>
            <a:endParaRPr lang="en-GB" sz="1200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400" dirty="0"/>
              <a:t>Maternity appointments</a:t>
            </a:r>
          </a:p>
          <a:p>
            <a:pPr lvl="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0099"/>
                </a:solidFill>
              </a:rPr>
              <a:t>Health visitor sessions/clinics</a:t>
            </a:r>
          </a:p>
          <a:p>
            <a:pPr lvl="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400" dirty="0"/>
              <a:t>School nursing sessions/advice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Appointments for community health services (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e.g. Occupational therapy, </a:t>
            </a:r>
            <a:r>
              <a:rPr lang="en-GB" sz="2400" kern="1200" dirty="0">
                <a:solidFill>
                  <a:srgbClr val="000099"/>
                </a:solidFill>
                <a:ea typeface="+mn-ea"/>
              </a:rPr>
              <a:t>p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hysiotherapy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M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ental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health support/advice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Immunisation sessions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kern="1200" dirty="0">
                <a:ea typeface="+mn-ea"/>
              </a:rPr>
              <a:t>Family w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eight management support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Addiction services – smoking, drugs and alcohol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Sexual health services/outreach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Breastfeeding cafes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Learning disabilities </a:t>
            </a:r>
            <a:r>
              <a:rPr lang="en-GB" sz="2400" kern="1200" dirty="0">
                <a:ea typeface="+mn-ea"/>
              </a:rPr>
              <a:t>n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urse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support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Condition specific support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e.g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diabetes, ADHD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kern="1200" dirty="0">
                <a:ea typeface="+mn-ea"/>
              </a:rPr>
              <a:t>Oral health advice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Advice on illnesses/link to local doctors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0099"/>
              </a:solidFill>
            </a:endParaRPr>
          </a:p>
          <a:p>
            <a:pPr lvl="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41DD20-8D00-49C9-A114-5301E6A3795A}"/>
              </a:ext>
            </a:extLst>
          </p:cNvPr>
          <p:cNvSpPr txBox="1"/>
          <p:nvPr/>
        </p:nvSpPr>
        <p:spPr>
          <a:xfrm>
            <a:off x="6990521" y="2430933"/>
            <a:ext cx="5049078" cy="36317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r>
              <a:rPr lang="en-GB" sz="2400" b="1" kern="0" dirty="0">
                <a:solidFill>
                  <a:srgbClr val="000099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Parenting and child development: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endParaRPr kumimoji="0" lang="en-GB" sz="1400" b="1" i="0" u="none" strike="noStrike" kern="0" cap="none" spc="0" normalizeH="0" baseline="0" noProof="0" dirty="0"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Family Support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Parenting courses/advice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kumimoji="0" lang="en-GB" sz="2400" b="0" i="0" u="none" strike="noStrike" kern="0" cap="none" spc="0" normalizeH="0" baseline="0" noProof="0" dirty="0"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Child development sessions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kumimoji="0" lang="en-GB" sz="2400" b="0" i="0" u="none" strike="noStrike" kern="0" cap="none" spc="0" normalizeH="0" baseline="0" noProof="0" dirty="0"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Story time sessions/book exchange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with p</a:t>
            </a:r>
            <a:r>
              <a:rPr kumimoji="0" lang="en-GB" sz="2400" b="0" i="0" u="none" strike="noStrike" kern="1200" cap="none" spc="0" normalizeH="0" baseline="0" noProof="0" dirty="0" err="1"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arental</a:t>
            </a:r>
            <a:r>
              <a:rPr kumimoji="0" lang="en-GB" sz="2400" b="0" i="0" u="none" strike="noStrike" kern="1200" cap="none" spc="0" normalizeH="0" baseline="0" noProof="0" dirty="0"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conflict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for separating and separated parents/carers</a:t>
            </a:r>
            <a:endParaRPr kumimoji="0" lang="en-GB" sz="2400" b="0" i="0" u="none" strike="noStrike" kern="1200" cap="none" spc="0" normalizeH="0" baseline="0" noProof="0" dirty="0"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for foster carers</a:t>
            </a:r>
            <a:endParaRPr kumimoji="0" lang="en-GB" sz="2400" b="0" i="0" u="none" strike="noStrike" kern="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00154A-1AEA-4CE5-B0FA-A7A51BBDCF53}"/>
              </a:ext>
            </a:extLst>
          </p:cNvPr>
          <p:cNvSpPr txBox="1"/>
          <p:nvPr/>
        </p:nvSpPr>
        <p:spPr>
          <a:xfrm>
            <a:off x="6983896" y="406904"/>
            <a:ext cx="21092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2800" b="1" dirty="0">
                <a:solidFill>
                  <a:schemeClr val="tx1"/>
                </a:solidFill>
              </a:rPr>
              <a:t>The Family Hub offer could include:</a:t>
            </a:r>
          </a:p>
        </p:txBody>
      </p:sp>
      <p:pic>
        <p:nvPicPr>
          <p:cNvPr id="17" name="Picture 16" descr="Three teenagers taking a selfie on their mobile phone">
            <a:extLst>
              <a:ext uri="{FF2B5EF4-FFF2-40B4-BE49-F238E27FC236}">
                <a16:creationId xmlns:a16="http://schemas.microsoft.com/office/drawing/2014/main" id="{78E4B36B-6B14-452E-BBBD-86D5C2C68D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4087" y="0"/>
            <a:ext cx="2517914" cy="2309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97886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24DE81-1BF1-4874-9D86-61F0376562AE}"/>
              </a:ext>
            </a:extLst>
          </p:cNvPr>
          <p:cNvSpPr/>
          <p:nvPr/>
        </p:nvSpPr>
        <p:spPr>
          <a:xfrm>
            <a:off x="442615" y="179249"/>
            <a:ext cx="6753316" cy="3231654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Social sessions/drop-ins: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coffee mornings/crafting/youth clubs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Peer support e.g. LGBTQ+ parent groups, 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ads groups, adolescent parents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Stay and play sessions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Special educational </a:t>
            </a:r>
            <a:r>
              <a:rPr lang="en-GB" sz="2400" kern="0" dirty="0">
                <a:solidFill>
                  <a:srgbClr val="000099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</a:t>
            </a:r>
            <a:r>
              <a:rPr kumimoji="0" lang="en-GB" sz="2400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eeds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and disabilities</a:t>
            </a:r>
            <a:r>
              <a:rPr lang="en-GB" sz="24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support groups/advice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Seasonal activities – Christmas, Halloween etc.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703A6-E0B4-4B3B-A095-E87A03237ED7}"/>
              </a:ext>
            </a:extLst>
          </p:cNvPr>
          <p:cNvSpPr txBox="1"/>
          <p:nvPr/>
        </p:nvSpPr>
        <p:spPr>
          <a:xfrm>
            <a:off x="7451034" y="2840900"/>
            <a:ext cx="4164397" cy="323165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Wider support/advice: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Financial/debt advice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kern="0" dirty="0">
                <a:solidFill>
                  <a:srgbClr val="000099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Benefits advice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Housing support/advice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Domestic abuse support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kern="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Youth work/support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kern="0" dirty="0">
                <a:solidFill>
                  <a:srgbClr val="000099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Youth justice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r>
              <a:rPr lang="en-GB" sz="2400" kern="0" dirty="0">
                <a:solidFill>
                  <a:srgbClr val="000099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		…….and more……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87E23-BAC8-4EB2-A322-1C760C73383C}"/>
              </a:ext>
            </a:extLst>
          </p:cNvPr>
          <p:cNvSpPr txBox="1"/>
          <p:nvPr/>
        </p:nvSpPr>
        <p:spPr>
          <a:xfrm>
            <a:off x="1241725" y="3554537"/>
            <a:ext cx="5155095" cy="2308324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Education and employment support: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Links to local schools – sessions in hubs and schools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Adult education sessions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Community/family learning sessions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Employment support/training</a:t>
            </a:r>
          </a:p>
        </p:txBody>
      </p:sp>
      <p:pic>
        <p:nvPicPr>
          <p:cNvPr id="7" name="Picture 6" descr="Woman and child playing with blocks">
            <a:extLst>
              <a:ext uri="{FF2B5EF4-FFF2-40B4-BE49-F238E27FC236}">
                <a16:creationId xmlns:a16="http://schemas.microsoft.com/office/drawing/2014/main" id="{187B4089-2DA2-4BEB-8169-314DB8EAFE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870" y="0"/>
            <a:ext cx="3843130" cy="2562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89532567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11933</TotalTime>
  <Words>1943</Words>
  <Application>Microsoft Office PowerPoint</Application>
  <PresentationFormat>Widescreen</PresentationFormat>
  <Paragraphs>264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Symbol</vt:lpstr>
      <vt:lpstr>Wingdings</vt:lpstr>
      <vt:lpstr>2_Default Design</vt:lpstr>
      <vt:lpstr>1_Default Design</vt:lpstr>
      <vt:lpstr>Creating the  Family Hub offer for Solihull</vt:lpstr>
      <vt:lpstr>Welcome and introductions</vt:lpstr>
      <vt:lpstr>What is a Family Hub Offer?</vt:lpstr>
      <vt:lpstr>Our Family Hub Vision </vt:lpstr>
      <vt:lpstr> Family Hub Delivery Plan for Solihull</vt:lpstr>
      <vt:lpstr>Start for Life services we have to have in the hub offer:</vt:lpstr>
      <vt:lpstr>The Best Start for Life: A vision for the first 1,001 critical days (Leadsom Review,2021) </vt:lpstr>
      <vt:lpstr>PowerPoint Presentation</vt:lpstr>
      <vt:lpstr>PowerPoint Presentation</vt:lpstr>
      <vt:lpstr>PowerPoint Presentation</vt:lpstr>
      <vt:lpstr>Hub buildings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Enhanced Outreach Venues</vt:lpstr>
      <vt:lpstr>Digital Offer to include:</vt:lpstr>
      <vt:lpstr>PowerPoint Presentation</vt:lpstr>
      <vt:lpstr>Parent Carer Panel</vt:lpstr>
      <vt:lpstr>Parent Carer Panel (cont)</vt:lpstr>
      <vt:lpstr>Next steps – engaging partners and families</vt:lpstr>
      <vt:lpstr>Any questions?</vt:lpstr>
      <vt:lpstr>Feedback</vt:lpstr>
      <vt:lpstr>Feedback (cont)</vt:lpstr>
      <vt:lpstr>Feedback (cont)</vt:lpstr>
      <vt:lpstr>Thank you for attending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the  Family Hub offer for Solihull</dc:title>
  <dc:creator>Denise Milnes (Solihull MBC)</dc:creator>
  <cp:lastModifiedBy>Samantha Higgins (Solihull MBC)</cp:lastModifiedBy>
  <cp:revision>62</cp:revision>
  <cp:lastPrinted>2023-01-16T17:25:05Z</cp:lastPrinted>
  <dcterms:created xsi:type="dcterms:W3CDTF">2022-09-08T09:53:55Z</dcterms:created>
  <dcterms:modified xsi:type="dcterms:W3CDTF">2023-01-23T11:08:56Z</dcterms:modified>
</cp:coreProperties>
</file>